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_rels/notesSlide8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7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media/image9.jpeg" ContentType="image/jpeg"/>
  <Override PartName="/ppt/media/image142.jpeg" ContentType="image/jpeg"/>
  <Override PartName="/ppt/media/image1.jpeg" ContentType="image/jpeg"/>
  <Override PartName="/ppt/media/image53.jpeg" ContentType="image/jpeg"/>
  <Override PartName="/ppt/media/image143.jpeg" ContentType="image/jpeg"/>
  <Override PartName="/ppt/media/image2.jpeg" ContentType="image/jpeg"/>
  <Override PartName="/ppt/media/image54.jpeg" ContentType="image/jpeg"/>
  <Override PartName="/ppt/media/image108.jpeg" ContentType="image/jpeg"/>
  <Override PartName="/ppt/media/image19.jpeg" ContentType="image/jpeg"/>
  <Override PartName="/ppt/media/image3.tif" ContentType="image/tiff"/>
  <Override PartName="/ppt/media/image145.jpeg" ContentType="image/jpeg"/>
  <Override PartName="/ppt/media/image4.jpeg" ContentType="image/jpeg"/>
  <Override PartName="/ppt/media/image56.jpeg" ContentType="image/jpeg"/>
  <Override PartName="/ppt/media/image5.jpeg" ContentType="image/jpeg"/>
  <Override PartName="/ppt/media/image57.jpeg" ContentType="image/jpeg"/>
  <Override PartName="/ppt/media/image6.jpeg" ContentType="image/jpeg"/>
  <Override PartName="/ppt/media/image58.jpeg" ContentType="image/jpeg"/>
  <Override PartName="/ppt/media/image153.jpeg" ContentType="image/jpeg"/>
  <Override PartName="/ppt/media/image64.jpeg" ContentType="image/jpeg"/>
  <Override PartName="/ppt/media/image7.tif" ContentType="image/tiff"/>
  <Override PartName="/ppt/media/image8.jpeg" ContentType="image/jpeg"/>
  <Override PartName="/ppt/media/image10.jpeg" ContentType="image/jpeg"/>
  <Override PartName="/ppt/media/image100.jpeg" ContentType="image/jpeg"/>
  <Override PartName="/ppt/media/image11.jpeg" ContentType="image/jpeg"/>
  <Override PartName="/ppt/media/image101.jpeg" ContentType="image/jpeg"/>
  <Override PartName="/ppt/media/image12.jpeg" ContentType="image/jpeg"/>
  <Override PartName="/ppt/media/image102.jpeg" ContentType="image/jpeg"/>
  <Override PartName="/ppt/media/image13.jpeg" ContentType="image/jpeg"/>
  <Override PartName="/ppt/media/image103.jpeg" ContentType="image/jpeg"/>
  <Override PartName="/ppt/media/image14.jpeg" ContentType="image/jpeg"/>
  <Override PartName="/ppt/media/image104.jpeg" ContentType="image/jpeg"/>
  <Override PartName="/ppt/media/image15.jpeg" ContentType="image/jpeg"/>
  <Override PartName="/ppt/media/image16.jpeg" ContentType="image/jpeg"/>
  <Override PartName="/ppt/media/image106.jpeg" ContentType="image/jpeg"/>
  <Override PartName="/ppt/media/image17.jpeg" ContentType="image/jpeg"/>
  <Override PartName="/ppt/media/image107.jpeg" ContentType="image/jpeg"/>
  <Override PartName="/ppt/media/image18.jpeg" ContentType="image/jpeg"/>
  <Override PartName="/ppt/media/image20.jpeg" ContentType="image/jpeg"/>
  <Override PartName="/ppt/media/image110.jpeg" ContentType="image/jpeg"/>
  <Override PartName="/ppt/media/image21.jpeg" ContentType="image/jpeg"/>
  <Override PartName="/ppt/media/image111.jpeg" ContentType="image/jpeg"/>
  <Override PartName="/ppt/media/image22.jpeg" ContentType="image/jpeg"/>
  <Override PartName="/ppt/media/image138.jpeg" ContentType="image/jpeg"/>
  <Override PartName="/ppt/media/image49.jpeg" ContentType="image/jpeg"/>
  <Override PartName="/ppt/media/image23.tif" ContentType="image/tiff"/>
  <Override PartName="/ppt/media/image113.jpeg" ContentType="image/jpeg"/>
  <Override PartName="/ppt/media/image24.jpeg" ContentType="image/jpeg"/>
  <Override PartName="/ppt/media/image114.jpeg" ContentType="image/jpeg"/>
  <Override PartName="/ppt/media/image25.jpeg" ContentType="image/jpeg"/>
  <Override PartName="/ppt/media/image115.jpeg" ContentType="image/jpeg"/>
  <Override PartName="/ppt/media/image26.jpeg" ContentType="image/jpeg"/>
  <Override PartName="/ppt/media/image116.jpeg" ContentType="image/jpeg"/>
  <Override PartName="/ppt/media/image27.jpeg" ContentType="image/jpeg"/>
  <Override PartName="/ppt/media/image144.jpeg" ContentType="image/jpeg"/>
  <Override PartName="/ppt/media/image55.jpeg" ContentType="image/jpeg"/>
  <Override PartName="/ppt/media/image28.tif" ContentType="image/tiff"/>
  <Override PartName="/ppt/media/image118.jpeg" ContentType="image/jpeg"/>
  <Override PartName="/ppt/media/image29.jpeg" ContentType="image/jpeg"/>
  <Override PartName="/ppt/media/image132.jpeg" ContentType="image/jpeg"/>
  <Override PartName="/ppt/media/image43.jpeg" ContentType="image/jpeg"/>
  <Override PartName="/ppt/media/image30.tif" ContentType="image/tiff"/>
  <Override PartName="/ppt/media/image120.jpeg" ContentType="image/jpeg"/>
  <Override PartName="/ppt/media/image31.jpeg" ContentType="image/jpeg"/>
  <Override PartName="/ppt/media/image121.jpeg" ContentType="image/jpeg"/>
  <Override PartName="/ppt/media/image32.jpeg" ContentType="image/jpeg"/>
  <Override PartName="/ppt/media/image122.jpeg" ContentType="image/jpeg"/>
  <Override PartName="/ppt/media/image33.jpeg" ContentType="image/jpeg"/>
  <Override PartName="/ppt/media/image123.jpeg" ContentType="image/jpeg"/>
  <Override PartName="/ppt/media/image34.jpeg" ContentType="image/jpeg"/>
  <Override PartName="/ppt/media/image124.jpeg" ContentType="image/jpeg"/>
  <Override PartName="/ppt/media/image35.jpeg" ContentType="image/jpeg"/>
  <Override PartName="/ppt/media/image125.jpeg" ContentType="image/jpeg"/>
  <Override PartName="/ppt/media/image36.jpeg" ContentType="image/jpeg"/>
  <Override PartName="/ppt/media/image126.jpeg" ContentType="image/jpeg"/>
  <Override PartName="/ppt/media/image37.jpeg" ContentType="image/jpeg"/>
  <Override PartName="/ppt/media/image127.jpeg" ContentType="image/jpeg"/>
  <Override PartName="/ppt/media/image38.jpeg" ContentType="image/jpeg"/>
  <Override PartName="/ppt/media/image128.jpeg" ContentType="image/jpeg"/>
  <Override PartName="/ppt/media/image39.jpeg" ContentType="image/jpeg"/>
  <Override PartName="/ppt/media/image40.jpeg" ContentType="image/jpeg"/>
  <Override PartName="/ppt/media/image149.png" ContentType="image/png"/>
  <Override PartName="/ppt/media/image130.jpeg" ContentType="image/jpeg"/>
  <Override PartName="/ppt/media/image41.jpeg" ContentType="image/jpeg"/>
  <Override PartName="/ppt/media/image131.jpeg" ContentType="image/jpeg"/>
  <Override PartName="/ppt/media/image42.jpeg" ContentType="image/jpeg"/>
  <Override PartName="/ppt/media/image133.jpeg" ContentType="image/jpeg"/>
  <Override PartName="/ppt/media/image44.jpeg" ContentType="image/jpeg"/>
  <Override PartName="/ppt/media/image134.jpeg" ContentType="image/jpeg"/>
  <Override PartName="/ppt/media/image45.jpeg" ContentType="image/jpeg"/>
  <Override PartName="/ppt/media/image135.jpeg" ContentType="image/jpeg"/>
  <Override PartName="/ppt/media/image46.jpeg" ContentType="image/jpeg"/>
  <Override PartName="/ppt/media/image136.jpeg" ContentType="image/jpeg"/>
  <Override PartName="/ppt/media/image47.jpeg" ContentType="image/jpeg"/>
  <Override PartName="/ppt/media/image137.jpeg" ContentType="image/jpeg"/>
  <Override PartName="/ppt/media/image48.jpeg" ContentType="image/jpeg"/>
  <Override PartName="/ppt/media/image50.jpeg" ContentType="image/jpeg"/>
  <Override PartName="/ppt/media/image140.jpeg" ContentType="image/jpeg"/>
  <Override PartName="/ppt/media/image51.jpeg" ContentType="image/jpeg"/>
  <Override PartName="/ppt/media/image141.jpeg" ContentType="image/jpeg"/>
  <Override PartName="/ppt/media/image52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154.jpeg" ContentType="image/jpeg"/>
  <Override PartName="/ppt/media/image65.jpeg" ContentType="image/jpeg"/>
  <Override PartName="/ppt/media/image155.jpeg" ContentType="image/jpeg"/>
  <Override PartName="/ppt/media/image66.jpeg" ContentType="image/jpeg"/>
  <Override PartName="/ppt/media/image156.jpeg" ContentType="image/jpeg"/>
  <Override PartName="/ppt/media/image67.jpeg" ContentType="image/jpeg"/>
  <Override PartName="/ppt/media/image157.jpeg" ContentType="image/jpeg"/>
  <Override PartName="/ppt/media/image68.jpeg" ContentType="image/jpeg"/>
  <Override PartName="/ppt/media/image158.jpeg" ContentType="image/jpeg"/>
  <Override PartName="/ppt/media/image69.jpeg" ContentType="image/jpeg"/>
  <Override PartName="/ppt/media/image70.jpeg" ContentType="image/jpeg"/>
  <Override PartName="/ppt/media/image160.jpeg" ContentType="image/jpeg"/>
  <Override PartName="/ppt/media/image71.jpeg" ContentType="image/jpeg"/>
  <Override PartName="/ppt/media/image16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151.png" ContentType="image/pn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5.wmf" ContentType="image/x-wmf"/>
  <Override PartName="/ppt/media/image109.jpeg" ContentType="image/jpeg"/>
  <Override PartName="/ppt/media/image112.jpeg" ContentType="image/jpeg"/>
  <Override PartName="/ppt/media/image117.jpeg" ContentType="image/jpeg"/>
  <Override PartName="/ppt/media/image119.jpeg" ContentType="image/jpeg"/>
  <Override PartName="/ppt/media/image129.jpeg" ContentType="image/jpeg"/>
  <Override PartName="/ppt/media/image139.jpeg" ContentType="image/jpeg"/>
  <Override PartName="/ppt/media/image146.png" ContentType="image/png"/>
  <Override PartName="/ppt/media/image147.png" ContentType="image/png"/>
  <Override PartName="/ppt/media/image159.jpeg" ContentType="image/jpeg"/>
  <Override PartName="/ppt/media/image148.png" ContentType="image/png"/>
  <Override PartName="/ppt/media/image150.png" ContentType="image/png"/>
  <Override PartName="/ppt/media/image15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x="10691812" cy="7559675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modifier le format des notes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&lt;en-tête&gt;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E1F411F3-0121-4358-B7A4-68A266A80834}" type="slidenum"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&lt;numéro&gt;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111E9E2-FDC7-484B-92AA-97A887BD053D}" type="slidenum">
              <a:rPr b="0"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81FC8A7-ADE9-494B-BF68-A02FB0DD9EE1}" type="slidenum">
              <a:rPr b="0"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CCD0554-461F-4C45-BA27-8B18AFF4EDB4}" type="slidenum">
              <a:rPr b="0"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1F1D1CB-8439-448B-B12D-8EA1056A65E1}" type="slidenum">
              <a:rPr b="0"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35120" y="45180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6048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73512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5272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97068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97068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5272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3512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735120" y="2012400"/>
            <a:ext cx="9221400" cy="4796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92214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735120" y="402480"/>
            <a:ext cx="9221400" cy="6773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73512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35120" y="2012400"/>
            <a:ext cx="9221400" cy="4796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46048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735120" y="45180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735120" y="45180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46048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73512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85272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970680" y="20124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97068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85272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35120" y="4518000"/>
            <a:ext cx="296892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92214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35120" y="402480"/>
            <a:ext cx="9221400" cy="6773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73512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479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460480" y="45180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460480" y="2012400"/>
            <a:ext cx="45000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735120" y="4518000"/>
            <a:ext cx="9221400" cy="2287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01720" y="1237320"/>
            <a:ext cx="9087840" cy="263160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fr-FR" sz="661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Cliquez et modifiez le titre</a:t>
            </a:r>
            <a:endParaRPr b="0" lang="fr-FR" sz="661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735120" y="7006680"/>
            <a:ext cx="2405160" cy="4021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9546C9D4-FA38-4E3C-9C85-A96A6686B5AA}" type="datetime">
              <a:rPr b="0" lang="fr-FR" sz="133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10/11/2017</a:t>
            </a:fld>
            <a:endParaRPr b="0" lang="fr-FR" sz="13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541680" y="7006680"/>
            <a:ext cx="3608280" cy="40212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7551000" y="7006680"/>
            <a:ext cx="2405160" cy="4021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8CFDEB2-3A6B-439B-B82D-A49A587D1FC8}" type="slidenum">
              <a:rPr b="0" lang="fr-FR" sz="133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53</a:t>
            </a:fld>
            <a:endParaRPr b="0" lang="fr-FR" sz="13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08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  <a:endParaRPr b="0" lang="fr-F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98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  <a:endParaRPr b="0" lang="fr-FR" sz="19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98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  <a:endParaRPr b="0" lang="fr-FR" sz="19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735120" y="402480"/>
            <a:ext cx="9221400" cy="146088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fr-FR" sz="48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Cliquez et modifiez le titre</a:t>
            </a:r>
            <a:endParaRPr b="0" lang="fr-FR" sz="48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35120" y="2012400"/>
            <a:ext cx="9221400" cy="4796280"/>
          </a:xfrm>
          <a:prstGeom prst="rect">
            <a:avLst/>
          </a:prstGeom>
        </p:spPr>
        <p:txBody>
          <a:bodyPr/>
          <a:p>
            <a:pPr marL="252000" indent="-251640">
              <a:lnSpc>
                <a:spcPct val="100000"/>
              </a:lnSpc>
              <a:spcBef>
                <a:spcPts val="1103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308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modifier les styles du texte du masque</a:t>
            </a:r>
            <a:endParaRPr b="0" lang="fr-FR" sz="30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56000" indent="-25164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Deuxième niveau</a:t>
            </a:r>
            <a:endParaRPr b="0" lang="fr-FR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60000" indent="-25164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</a:t>
            </a:r>
            <a:endParaRPr b="0" lang="fr-F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64000" indent="-25164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98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</a:t>
            </a:r>
            <a:endParaRPr b="0" lang="fr-FR" sz="19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268000" indent="-25164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98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</a:t>
            </a:r>
            <a:endParaRPr b="0" lang="fr-FR" sz="19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735120" y="7006680"/>
            <a:ext cx="2405160" cy="4021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A8F63C3C-9AD6-458A-88D8-521E65E39459}" type="datetime">
              <a:rPr b="0" lang="fr-FR" sz="133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10/11/2017</a:t>
            </a:fld>
            <a:endParaRPr b="0" lang="fr-FR" sz="13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541680" y="7006680"/>
            <a:ext cx="3608280" cy="40212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551000" y="7006680"/>
            <a:ext cx="2405160" cy="4021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12773C0A-093F-4A32-BD2B-81F2E8711BAB}" type="slidenum">
              <a:rPr b="0" lang="fr-FR" sz="133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&lt;numéro&gt;</a:t>
            </a:fld>
            <a:endParaRPr b="0" lang="fr-FR" sz="13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tif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jpeg"/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image" Target="../media/image79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jpeg"/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image" Target="../media/image86.jpeg"/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tif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jpeg"/><Relationship Id="rId3" Type="http://schemas.openxmlformats.org/officeDocument/2006/relationships/image" Target="../media/image91.jpeg"/><Relationship Id="rId4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jpeg"/><Relationship Id="rId3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jpeg"/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7" Type="http://schemas.openxmlformats.org/officeDocument/2006/relationships/image" Target="../media/image101.jpeg"/><Relationship Id="rId8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image" Target="../media/image104.jpe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5.wmf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Relationship Id="rId4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image" Target="../media/image113.jpeg"/><Relationship Id="rId3" Type="http://schemas.openxmlformats.org/officeDocument/2006/relationships/image" Target="../media/image114.jpeg"/><Relationship Id="rId4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15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16.jpeg"/><Relationship Id="rId2" Type="http://schemas.openxmlformats.org/officeDocument/2006/relationships/image" Target="../media/image117.jpeg"/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5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20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21.jpeg"/><Relationship Id="rId2" Type="http://schemas.openxmlformats.org/officeDocument/2006/relationships/image" Target="../media/image122.jpeg"/><Relationship Id="rId3" Type="http://schemas.openxmlformats.org/officeDocument/2006/relationships/image" Target="../media/image123.jpeg"/><Relationship Id="rId4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24.jpeg"/><Relationship Id="rId2" Type="http://schemas.openxmlformats.org/officeDocument/2006/relationships/image" Target="../media/image125.jpeg"/><Relationship Id="rId3" Type="http://schemas.openxmlformats.org/officeDocument/2006/relationships/image" Target="../media/image126.jpeg"/><Relationship Id="rId4" Type="http://schemas.openxmlformats.org/officeDocument/2006/relationships/image" Target="../media/image127.jpeg"/><Relationship Id="rId5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28.jpeg"/><Relationship Id="rId2" Type="http://schemas.openxmlformats.org/officeDocument/2006/relationships/image" Target="../media/image129.jpeg"/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5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32.jpeg"/><Relationship Id="rId2" Type="http://schemas.openxmlformats.org/officeDocument/2006/relationships/image" Target="../media/image133.jpeg"/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image" Target="../media/image136.jpeg"/><Relationship Id="rId6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37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38.jpeg"/><Relationship Id="rId2" Type="http://schemas.openxmlformats.org/officeDocument/2006/relationships/image" Target="../media/image139.jpeg"/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5" Type="http://schemas.openxmlformats.org/officeDocument/2006/relationships/image" Target="../media/image142.jpeg"/><Relationship Id="rId6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43.jpeg"/><Relationship Id="rId2" Type="http://schemas.openxmlformats.org/officeDocument/2006/relationships/image" Target="../media/image144.jpeg"/><Relationship Id="rId3" Type="http://schemas.openxmlformats.org/officeDocument/2006/relationships/image" Target="../media/image145.jpeg"/><Relationship Id="rId4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53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54.jpeg"/><Relationship Id="rId2" Type="http://schemas.openxmlformats.org/officeDocument/2006/relationships/image" Target="../media/image155.jpeg"/><Relationship Id="rId3" Type="http://schemas.openxmlformats.org/officeDocument/2006/relationships/image" Target="../media/image156.jpeg"/><Relationship Id="rId4" Type="http://schemas.openxmlformats.org/officeDocument/2006/relationships/image" Target="../media/image157.jpeg"/><Relationship Id="rId5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58.jpeg"/><Relationship Id="rId2" Type="http://schemas.openxmlformats.org/officeDocument/2006/relationships/image" Target="../media/image159.jpeg"/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5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tif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tif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tif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0" y="1240560"/>
            <a:ext cx="10691280" cy="751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br/>
            <a:br/>
            <a:br/>
            <a:r>
              <a:rPr b="1" lang="fr-FR" sz="579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LES SAVOIR-FAIRE</a:t>
            </a:r>
            <a:br/>
            <a:endParaRPr b="0" lang="fr-FR" sz="57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" name="TextShape 2"/>
          <p:cNvSpPr txBox="1"/>
          <p:nvPr/>
        </p:nvSpPr>
        <p:spPr>
          <a:xfrm>
            <a:off x="4296240" y="4638960"/>
            <a:ext cx="5612760" cy="1136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103"/>
              </a:spcBef>
            </a:pPr>
            <a:r>
              <a:rPr b="1" lang="fr-FR" sz="2650" spc="-1" strike="noStrike" u="sng">
                <a:solidFill>
                  <a:srgbClr val="806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à dominante « Maçonnerie »</a:t>
            </a:r>
            <a:endParaRPr b="0" lang="fr-FR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03"/>
              </a:spcBef>
            </a:pPr>
            <a:r>
              <a:rPr b="1" lang="fr-FR" sz="2650" spc="-1" strike="noStrike">
                <a:solidFill>
                  <a:srgbClr val="806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du lycée des Métiers « Habitat-Énergie »</a:t>
            </a:r>
            <a:endParaRPr b="0" lang="fr-FR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03"/>
              </a:spcBef>
            </a:pPr>
            <a:r>
              <a:rPr b="1" lang="fr-FR" sz="2650" spc="-1" strike="noStrike">
                <a:solidFill>
                  <a:srgbClr val="806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42510 Néronde</a:t>
            </a:r>
            <a:endParaRPr b="0" lang="fr-FR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03"/>
              </a:spcBef>
            </a:pPr>
            <a:endParaRPr b="0" lang="fr-FR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" name="Image 4" descr=""/>
          <p:cNvPicPr/>
          <p:nvPr/>
        </p:nvPicPr>
        <p:blipFill>
          <a:blip r:embed="rId1"/>
          <a:stretch/>
        </p:blipFill>
        <p:spPr>
          <a:xfrm>
            <a:off x="284400" y="377280"/>
            <a:ext cx="1354680" cy="1518480"/>
          </a:xfrm>
          <a:prstGeom prst="rect">
            <a:avLst/>
          </a:prstGeom>
          <a:ln>
            <a:noFill/>
          </a:ln>
        </p:spPr>
      </p:pic>
      <p:pic>
        <p:nvPicPr>
          <p:cNvPr id="90" name="Image 7" descr=""/>
          <p:cNvPicPr/>
          <p:nvPr/>
        </p:nvPicPr>
        <p:blipFill>
          <a:blip r:embed="rId2"/>
          <a:stretch/>
        </p:blipFill>
        <p:spPr>
          <a:xfrm>
            <a:off x="8929080" y="349920"/>
            <a:ext cx="1528560" cy="1442880"/>
          </a:xfrm>
          <a:prstGeom prst="rect">
            <a:avLst/>
          </a:prstGeom>
          <a:ln>
            <a:noFill/>
          </a:ln>
        </p:spPr>
      </p:pic>
      <p:sp>
        <p:nvSpPr>
          <p:cNvPr id="91" name="CustomShape 3"/>
          <p:cNvSpPr/>
          <p:nvPr/>
        </p:nvSpPr>
        <p:spPr>
          <a:xfrm>
            <a:off x="-127440" y="2132640"/>
            <a:ext cx="10691280" cy="140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 anchor="b"/>
          <a:p>
            <a:pPr algn="ctr">
              <a:lnSpc>
                <a:spcPct val="90000"/>
              </a:lnSpc>
            </a:pPr>
            <a:br/>
            <a:br/>
            <a:br/>
            <a:r>
              <a:rPr b="1" lang="fr-FR" sz="4740" spc="-1" strike="noStrike">
                <a:solidFill>
                  <a:srgbClr val="806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du Bac Pro IPB</a:t>
            </a:r>
            <a:br/>
            <a:r>
              <a:rPr b="1" lang="fr-FR" sz="3509" spc="-1" strike="noStrike">
                <a:solidFill>
                  <a:srgbClr val="806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« INTERVENTIONS  SUR  LE PATRIMOINE  BÂTI »</a:t>
            </a:r>
            <a:endParaRPr b="0" lang="fr-FR" sz="350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" name="Image 1" descr=""/>
          <p:cNvPicPr/>
          <p:nvPr/>
        </p:nvPicPr>
        <p:blipFill>
          <a:blip r:embed="rId3"/>
          <a:stretch/>
        </p:blipFill>
        <p:spPr>
          <a:xfrm rot="21273000">
            <a:off x="1104840" y="3592080"/>
            <a:ext cx="2300400" cy="3634560"/>
          </a:xfrm>
          <a:prstGeom prst="rect">
            <a:avLst/>
          </a:prstGeom>
          <a:ln>
            <a:noFill/>
          </a:ln>
          <a:effectLst>
            <a:outerShdw algn="ctr" blurRad="635000" dir="3660000" dist="76200" rotWithShape="0">
              <a:srgbClr val="000000">
                <a:alpha val="25000"/>
              </a:srgbClr>
            </a:outerShdw>
            <a:softEdge rad="114300"/>
          </a:effectLst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 3" descr=""/>
          <p:cNvPicPr/>
          <p:nvPr/>
        </p:nvPicPr>
        <p:blipFill>
          <a:blip r:embed="rId1"/>
          <a:stretch/>
        </p:blipFill>
        <p:spPr>
          <a:xfrm rot="199200">
            <a:off x="63000" y="963000"/>
            <a:ext cx="3385080" cy="253872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pic>
        <p:nvPicPr>
          <p:cNvPr id="130" name="Image 4" descr=""/>
          <p:cNvPicPr/>
          <p:nvPr/>
        </p:nvPicPr>
        <p:blipFill>
          <a:blip r:embed="rId2"/>
          <a:stretch/>
        </p:blipFill>
        <p:spPr>
          <a:xfrm rot="21438000">
            <a:off x="3344760" y="645480"/>
            <a:ext cx="3118680" cy="233892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pic>
        <p:nvPicPr>
          <p:cNvPr id="131" name="Image 5" descr=""/>
          <p:cNvPicPr/>
          <p:nvPr/>
        </p:nvPicPr>
        <p:blipFill>
          <a:blip r:embed="rId3"/>
          <a:stretch/>
        </p:blipFill>
        <p:spPr>
          <a:xfrm rot="176400">
            <a:off x="5060880" y="3693960"/>
            <a:ext cx="5538960" cy="369252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pic>
        <p:nvPicPr>
          <p:cNvPr id="132" name="Image 6" descr=""/>
          <p:cNvPicPr/>
          <p:nvPr/>
        </p:nvPicPr>
        <p:blipFill>
          <a:blip r:embed="rId4"/>
          <a:stretch/>
        </p:blipFill>
        <p:spPr>
          <a:xfrm rot="21447600">
            <a:off x="6441480" y="721800"/>
            <a:ext cx="4132440" cy="275472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pic>
        <p:nvPicPr>
          <p:cNvPr id="133" name="Image 7" descr=""/>
          <p:cNvPicPr/>
          <p:nvPr/>
        </p:nvPicPr>
        <p:blipFill>
          <a:blip r:embed="rId5"/>
          <a:stretch/>
        </p:blipFill>
        <p:spPr>
          <a:xfrm rot="21313200">
            <a:off x="101160" y="4388760"/>
            <a:ext cx="4169520" cy="277956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sp>
        <p:nvSpPr>
          <p:cNvPr id="134" name="CustomShape 1"/>
          <p:cNvSpPr/>
          <p:nvPr/>
        </p:nvSpPr>
        <p:spPr>
          <a:xfrm>
            <a:off x="3250080" y="3247200"/>
            <a:ext cx="23497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Banc préfabriqué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3744720" y="3918240"/>
            <a:ext cx="1360800" cy="83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en Béton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lavé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 3" descr=""/>
          <p:cNvPicPr/>
          <p:nvPr/>
        </p:nvPicPr>
        <p:blipFill>
          <a:blip r:embed="rId1"/>
          <a:stretch/>
        </p:blipFill>
        <p:spPr>
          <a:xfrm rot="167400">
            <a:off x="187560" y="435960"/>
            <a:ext cx="3462480" cy="351900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37" name="Image 4" descr=""/>
          <p:cNvPicPr/>
          <p:nvPr/>
        </p:nvPicPr>
        <p:blipFill>
          <a:blip r:embed="rId2"/>
          <a:stretch/>
        </p:blipFill>
        <p:spPr>
          <a:xfrm rot="21397200">
            <a:off x="3821760" y="399240"/>
            <a:ext cx="4132440" cy="309924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38" name="Image 5" descr=""/>
          <p:cNvPicPr/>
          <p:nvPr/>
        </p:nvPicPr>
        <p:blipFill>
          <a:blip r:embed="rId3"/>
          <a:stretch/>
        </p:blipFill>
        <p:spPr>
          <a:xfrm rot="21276000">
            <a:off x="135360" y="4123440"/>
            <a:ext cx="3471120" cy="260316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39" name="Image 6" descr=""/>
          <p:cNvPicPr/>
          <p:nvPr/>
        </p:nvPicPr>
        <p:blipFill>
          <a:blip r:embed="rId4"/>
          <a:stretch/>
        </p:blipFill>
        <p:spPr>
          <a:xfrm rot="262200">
            <a:off x="6675840" y="2735280"/>
            <a:ext cx="3878640" cy="373860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sp>
        <p:nvSpPr>
          <p:cNvPr id="140" name="CustomShape 1"/>
          <p:cNvSpPr/>
          <p:nvPr/>
        </p:nvSpPr>
        <p:spPr>
          <a:xfrm>
            <a:off x="7731000" y="1791000"/>
            <a:ext cx="1897200" cy="5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Coffrage, ferraillage,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Coulage béton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1" name="Image 8" descr=""/>
          <p:cNvPicPr/>
          <p:nvPr/>
        </p:nvPicPr>
        <p:blipFill>
          <a:blip r:embed="rId5"/>
          <a:stretch/>
        </p:blipFill>
        <p:spPr>
          <a:xfrm rot="21219600">
            <a:off x="3444840" y="3948480"/>
            <a:ext cx="3435120" cy="3246480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1929240" y="1186920"/>
            <a:ext cx="6461640" cy="169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05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Les Façades</a:t>
            </a:r>
            <a:endParaRPr b="0" lang="fr-FR" sz="10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3" name="Image 4" descr=""/>
          <p:cNvPicPr/>
          <p:nvPr/>
        </p:nvPicPr>
        <p:blipFill>
          <a:blip r:embed="rId1"/>
          <a:stretch/>
        </p:blipFill>
        <p:spPr>
          <a:xfrm>
            <a:off x="4483080" y="4303440"/>
            <a:ext cx="1354680" cy="151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 3" descr=""/>
          <p:cNvPicPr/>
          <p:nvPr/>
        </p:nvPicPr>
        <p:blipFill>
          <a:blip r:embed="rId1"/>
          <a:stretch/>
        </p:blipFill>
        <p:spPr>
          <a:xfrm rot="21415200">
            <a:off x="84960" y="508680"/>
            <a:ext cx="5125680" cy="493992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pic>
        <p:nvPicPr>
          <p:cNvPr id="145" name="Image 4" descr=""/>
          <p:cNvPicPr/>
          <p:nvPr/>
        </p:nvPicPr>
        <p:blipFill>
          <a:blip r:embed="rId2"/>
          <a:stretch/>
        </p:blipFill>
        <p:spPr>
          <a:xfrm rot="169800">
            <a:off x="5229360" y="2570760"/>
            <a:ext cx="5365800" cy="402444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sp>
        <p:nvSpPr>
          <p:cNvPr id="146" name="CustomShape 1"/>
          <p:cNvSpPr/>
          <p:nvPr/>
        </p:nvSpPr>
        <p:spPr>
          <a:xfrm>
            <a:off x="6587640" y="1474200"/>
            <a:ext cx="338436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Montage d’échafaudages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795960" y="5986440"/>
            <a:ext cx="401688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Chez un particulier ou pour une collectivité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 3" descr=""/>
          <p:cNvPicPr/>
          <p:nvPr/>
        </p:nvPicPr>
        <p:blipFill>
          <a:blip r:embed="rId1"/>
          <a:stretch/>
        </p:blipFill>
        <p:spPr>
          <a:xfrm>
            <a:off x="0" y="1044360"/>
            <a:ext cx="5976360" cy="501156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149" name="Image 4" descr=""/>
          <p:cNvPicPr/>
          <p:nvPr/>
        </p:nvPicPr>
        <p:blipFill>
          <a:blip r:embed="rId2"/>
          <a:stretch/>
        </p:blipFill>
        <p:spPr>
          <a:xfrm rot="163200">
            <a:off x="5411880" y="2728800"/>
            <a:ext cx="5291280" cy="3933720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sp>
        <p:nvSpPr>
          <p:cNvPr id="150" name="CustomShape 1"/>
          <p:cNvSpPr/>
          <p:nvPr/>
        </p:nvSpPr>
        <p:spPr>
          <a:xfrm>
            <a:off x="543960" y="6056280"/>
            <a:ext cx="97956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Avant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9178920" y="2502000"/>
            <a:ext cx="9295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Après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6354360" y="148500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Chez un particulier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 3" descr=""/>
          <p:cNvPicPr/>
          <p:nvPr/>
        </p:nvPicPr>
        <p:blipFill>
          <a:blip r:embed="rId1"/>
          <a:stretch/>
        </p:blipFill>
        <p:spPr>
          <a:xfrm>
            <a:off x="5753160" y="900000"/>
            <a:ext cx="4764240" cy="6340320"/>
          </a:xfrm>
          <a:prstGeom prst="rect">
            <a:avLst/>
          </a:prstGeom>
          <a:ln>
            <a:noFill/>
          </a:ln>
          <a:effectLst>
            <a:softEdge rad="165100"/>
          </a:effectLst>
        </p:spPr>
      </p:pic>
      <p:pic>
        <p:nvPicPr>
          <p:cNvPr id="154" name="Image 4" descr=""/>
          <p:cNvPicPr/>
          <p:nvPr/>
        </p:nvPicPr>
        <p:blipFill>
          <a:blip r:embed="rId2"/>
          <a:stretch/>
        </p:blipFill>
        <p:spPr>
          <a:xfrm rot="21349200">
            <a:off x="149040" y="675000"/>
            <a:ext cx="5733720" cy="430020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155" name="CustomShape 1"/>
          <p:cNvSpPr/>
          <p:nvPr/>
        </p:nvSpPr>
        <p:spPr>
          <a:xfrm>
            <a:off x="208440" y="5179320"/>
            <a:ext cx="97956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Avant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9232560" y="1454760"/>
            <a:ext cx="9295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Après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3242880" y="615528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Chez un particulier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 3" descr=""/>
          <p:cNvPicPr/>
          <p:nvPr/>
        </p:nvPicPr>
        <p:blipFill>
          <a:blip r:embed="rId1"/>
          <a:stretch/>
        </p:blipFill>
        <p:spPr>
          <a:xfrm rot="323400">
            <a:off x="6280200" y="1255680"/>
            <a:ext cx="4129200" cy="619380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159" name="Image 4" descr=""/>
          <p:cNvPicPr/>
          <p:nvPr/>
        </p:nvPicPr>
        <p:blipFill>
          <a:blip r:embed="rId2"/>
          <a:stretch/>
        </p:blipFill>
        <p:spPr>
          <a:xfrm rot="21300600">
            <a:off x="359280" y="443880"/>
            <a:ext cx="4825440" cy="643392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160" name="CustomShape 1"/>
          <p:cNvSpPr/>
          <p:nvPr/>
        </p:nvSpPr>
        <p:spPr>
          <a:xfrm>
            <a:off x="3314880" y="886680"/>
            <a:ext cx="97956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Avant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5290200" y="6840720"/>
            <a:ext cx="9295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Après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4806360" y="212832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Chez un particulier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 3" descr=""/>
          <p:cNvPicPr/>
          <p:nvPr/>
        </p:nvPicPr>
        <p:blipFill>
          <a:blip r:embed="rId1"/>
          <a:stretch/>
        </p:blipFill>
        <p:spPr>
          <a:xfrm rot="21302400">
            <a:off x="164520" y="993240"/>
            <a:ext cx="5394600" cy="404604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164" name="Image 4" descr=""/>
          <p:cNvPicPr/>
          <p:nvPr/>
        </p:nvPicPr>
        <p:blipFill>
          <a:blip r:embed="rId2"/>
          <a:stretch/>
        </p:blipFill>
        <p:spPr>
          <a:xfrm rot="21372600">
            <a:off x="4636800" y="2907000"/>
            <a:ext cx="5913720" cy="446148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165" name="CustomShape 1"/>
          <p:cNvSpPr/>
          <p:nvPr/>
        </p:nvSpPr>
        <p:spPr>
          <a:xfrm>
            <a:off x="1181520" y="699840"/>
            <a:ext cx="97956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Avant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8116560" y="2228760"/>
            <a:ext cx="9295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Après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1560600" y="590796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Chez un particulier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 4" descr=""/>
          <p:cNvPicPr/>
          <p:nvPr/>
        </p:nvPicPr>
        <p:blipFill>
          <a:blip r:embed="rId1"/>
          <a:stretch/>
        </p:blipFill>
        <p:spPr>
          <a:xfrm>
            <a:off x="0" y="640800"/>
            <a:ext cx="6828120" cy="4886280"/>
          </a:xfrm>
          <a:prstGeom prst="rect">
            <a:avLst/>
          </a:prstGeom>
          <a:ln>
            <a:noFill/>
          </a:ln>
          <a:effectLst>
            <a:innerShdw blurRad="736600" dir="10560000" dist="546100">
              <a:srgbClr val="000000">
                <a:alpha val="50000"/>
              </a:srgbClr>
            </a:innerShdw>
            <a:softEdge rad="228600"/>
          </a:effectLst>
        </p:spPr>
      </p:pic>
      <p:pic>
        <p:nvPicPr>
          <p:cNvPr id="169" name="Image 5" descr=""/>
          <p:cNvPicPr/>
          <p:nvPr/>
        </p:nvPicPr>
        <p:blipFill>
          <a:blip r:embed="rId2"/>
          <a:stretch/>
        </p:blipFill>
        <p:spPr>
          <a:xfrm rot="410400">
            <a:off x="4823280" y="3625920"/>
            <a:ext cx="5368320" cy="3626640"/>
          </a:xfrm>
          <a:prstGeom prst="rect">
            <a:avLst/>
          </a:prstGeom>
          <a:ln>
            <a:noFill/>
          </a:ln>
          <a:effectLst>
            <a:outerShdw algn="l" blurRad="952500" dir="2580000" dist="977900" rotWithShape="0">
              <a:srgbClr val="000000">
                <a:alpha val="40000"/>
              </a:srgbClr>
            </a:outerShdw>
            <a:softEdge rad="254000"/>
          </a:effectLst>
        </p:spPr>
      </p:pic>
      <p:sp>
        <p:nvSpPr>
          <p:cNvPr id="170" name="CustomShape 1"/>
          <p:cNvSpPr/>
          <p:nvPr/>
        </p:nvSpPr>
        <p:spPr>
          <a:xfrm>
            <a:off x="8876880" y="2848680"/>
            <a:ext cx="97956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Avant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699840" y="5527080"/>
            <a:ext cx="9295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Après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CustomShape 3"/>
          <p:cNvSpPr/>
          <p:nvPr/>
        </p:nvSpPr>
        <p:spPr>
          <a:xfrm>
            <a:off x="6872400" y="173592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Chez un particulier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3" descr=""/>
          <p:cNvPicPr/>
          <p:nvPr/>
        </p:nvPicPr>
        <p:blipFill>
          <a:blip r:embed="rId1">
            <a:lum bright="20000"/>
          </a:blip>
          <a:stretch/>
        </p:blipFill>
        <p:spPr>
          <a:xfrm rot="161400">
            <a:off x="3924360" y="2782440"/>
            <a:ext cx="6665040" cy="450036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174" name="Picture 2" descr=""/>
          <p:cNvPicPr/>
          <p:nvPr/>
        </p:nvPicPr>
        <p:blipFill>
          <a:blip r:embed="rId2"/>
          <a:stretch/>
        </p:blipFill>
        <p:spPr>
          <a:xfrm rot="21431400">
            <a:off x="90000" y="341640"/>
            <a:ext cx="5761080" cy="382680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175" name="CustomShape 1"/>
          <p:cNvSpPr/>
          <p:nvPr/>
        </p:nvSpPr>
        <p:spPr>
          <a:xfrm>
            <a:off x="686160" y="4308120"/>
            <a:ext cx="97956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Avant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8744040" y="2255760"/>
            <a:ext cx="9295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Après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3"/>
          <p:cNvSpPr/>
          <p:nvPr/>
        </p:nvSpPr>
        <p:spPr>
          <a:xfrm>
            <a:off x="6354360" y="148500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Pour le lycée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1159920" y="1116000"/>
            <a:ext cx="8000640" cy="329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105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Maçonnerie</a:t>
            </a:r>
            <a:endParaRPr b="0" lang="fr-FR" sz="10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05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Traditionnelle</a:t>
            </a:r>
            <a:endParaRPr b="0" lang="fr-FR" sz="10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Image 4" descr=""/>
          <p:cNvPicPr/>
          <p:nvPr/>
        </p:nvPicPr>
        <p:blipFill>
          <a:blip r:embed="rId1"/>
          <a:stretch/>
        </p:blipFill>
        <p:spPr>
          <a:xfrm>
            <a:off x="4483080" y="4821120"/>
            <a:ext cx="1354680" cy="151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 4" descr=""/>
          <p:cNvPicPr/>
          <p:nvPr/>
        </p:nvPicPr>
        <p:blipFill>
          <a:blip r:embed="rId1"/>
          <a:stretch/>
        </p:blipFill>
        <p:spPr>
          <a:xfrm>
            <a:off x="4425840" y="2518920"/>
            <a:ext cx="6265440" cy="479880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179" name="Image 5" descr=""/>
          <p:cNvPicPr/>
          <p:nvPr/>
        </p:nvPicPr>
        <p:blipFill>
          <a:blip r:embed="rId2"/>
          <a:stretch/>
        </p:blipFill>
        <p:spPr>
          <a:xfrm rot="21262800">
            <a:off x="106200" y="702000"/>
            <a:ext cx="4493880" cy="491184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180" name="CustomShape 1"/>
          <p:cNvSpPr/>
          <p:nvPr/>
        </p:nvSpPr>
        <p:spPr>
          <a:xfrm>
            <a:off x="550440" y="5641560"/>
            <a:ext cx="97956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Avant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9181800" y="1950480"/>
            <a:ext cx="9295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Après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1952280" y="649260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Chez un particulier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 3" descr=""/>
          <p:cNvPicPr/>
          <p:nvPr/>
        </p:nvPicPr>
        <p:blipFill>
          <a:blip r:embed="rId1"/>
          <a:stretch/>
        </p:blipFill>
        <p:spPr>
          <a:xfrm rot="21418800">
            <a:off x="172440" y="226800"/>
            <a:ext cx="4921920" cy="668376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98000"/>
              </a:schemeClr>
            </a:glow>
            <a:outerShdw algn="bl" blurRad="12700" dist="12700" rotWithShape="0" sx="3000" sy="3000">
              <a:srgbClr val="000000">
                <a:alpha val="99000"/>
              </a:srgbClr>
            </a:outerShdw>
            <a:softEdge rad="292100"/>
          </a:effectLst>
          <a:scene3d>
            <a:camera prst="orthographicFront"/>
            <a:lightRig dir="t" rig="threePt"/>
          </a:scene3d>
          <a:sp3d>
            <a:contourClr>
              <a:schemeClr val="bg1"/>
            </a:contourClr>
          </a:sp3d>
        </p:spPr>
      </p:pic>
      <p:pic>
        <p:nvPicPr>
          <p:cNvPr id="184" name="Image 6" descr=""/>
          <p:cNvPicPr/>
          <p:nvPr/>
        </p:nvPicPr>
        <p:blipFill>
          <a:blip r:embed="rId2"/>
          <a:stretch/>
        </p:blipFill>
        <p:spPr>
          <a:xfrm rot="199800">
            <a:off x="5433480" y="1111320"/>
            <a:ext cx="4672800" cy="634536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sp>
        <p:nvSpPr>
          <p:cNvPr id="185" name="CustomShape 1"/>
          <p:cNvSpPr/>
          <p:nvPr/>
        </p:nvSpPr>
        <p:spPr>
          <a:xfrm>
            <a:off x="240480" y="6946560"/>
            <a:ext cx="97956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Avant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5707080" y="7023600"/>
            <a:ext cx="9295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Après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5878080" y="53064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Chez un particulier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0" y="1221480"/>
            <a:ext cx="10691280" cy="249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79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Maçonnerie</a:t>
            </a:r>
            <a:endParaRPr b="0" lang="fr-FR" sz="7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79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de pierres et terre cuite</a:t>
            </a:r>
            <a:endParaRPr b="0" lang="fr-FR" sz="7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9" name="Image 4" descr=""/>
          <p:cNvPicPr/>
          <p:nvPr/>
        </p:nvPicPr>
        <p:blipFill>
          <a:blip r:embed="rId1"/>
          <a:stretch/>
        </p:blipFill>
        <p:spPr>
          <a:xfrm>
            <a:off x="4668480" y="4664160"/>
            <a:ext cx="1354680" cy="151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 3" descr=""/>
          <p:cNvPicPr/>
          <p:nvPr/>
        </p:nvPicPr>
        <p:blipFill>
          <a:blip r:embed="rId1"/>
          <a:stretch/>
        </p:blipFill>
        <p:spPr>
          <a:xfrm rot="21178200">
            <a:off x="181440" y="1227240"/>
            <a:ext cx="6400080" cy="3135600"/>
          </a:xfrm>
          <a:prstGeom prst="rect">
            <a:avLst/>
          </a:prstGeom>
          <a:ln>
            <a:noFill/>
          </a:ln>
          <a:effectLst>
            <a:softEdge rad="152400"/>
          </a:effectLst>
        </p:spPr>
      </p:pic>
      <p:pic>
        <p:nvPicPr>
          <p:cNvPr id="191" name="Image 4" descr=""/>
          <p:cNvPicPr/>
          <p:nvPr/>
        </p:nvPicPr>
        <p:blipFill>
          <a:blip r:embed="rId2"/>
          <a:stretch/>
        </p:blipFill>
        <p:spPr>
          <a:xfrm rot="318600">
            <a:off x="7334280" y="4830840"/>
            <a:ext cx="3261600" cy="2210400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  <a:softEdge rad="241300"/>
          </a:effectLst>
        </p:spPr>
      </p:pic>
      <p:sp>
        <p:nvSpPr>
          <p:cNvPr id="192" name="CustomShape 1"/>
          <p:cNvSpPr/>
          <p:nvPr/>
        </p:nvSpPr>
        <p:spPr>
          <a:xfrm>
            <a:off x="8237880" y="3976560"/>
            <a:ext cx="20617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Murs en galets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243720" y="1043640"/>
            <a:ext cx="97956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Avant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7530120" y="4613400"/>
            <a:ext cx="9295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Après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5" name="Image 1" descr=""/>
          <p:cNvPicPr/>
          <p:nvPr/>
        </p:nvPicPr>
        <p:blipFill>
          <a:blip r:embed="rId3"/>
          <a:stretch/>
        </p:blipFill>
        <p:spPr>
          <a:xfrm rot="300600">
            <a:off x="6418080" y="1006200"/>
            <a:ext cx="4188960" cy="279252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96" name="Image 2" descr=""/>
          <p:cNvPicPr/>
          <p:nvPr/>
        </p:nvPicPr>
        <p:blipFill>
          <a:blip r:embed="rId4"/>
          <a:stretch/>
        </p:blipFill>
        <p:spPr>
          <a:xfrm rot="337800">
            <a:off x="-13680" y="5435640"/>
            <a:ext cx="2795400" cy="186336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97" name="Image 8" descr=""/>
          <p:cNvPicPr/>
          <p:nvPr/>
        </p:nvPicPr>
        <p:blipFill>
          <a:blip r:embed="rId5"/>
          <a:stretch/>
        </p:blipFill>
        <p:spPr>
          <a:xfrm rot="208800">
            <a:off x="2609280" y="3441960"/>
            <a:ext cx="4999320" cy="333288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 3" descr=""/>
          <p:cNvPicPr/>
          <p:nvPr/>
        </p:nvPicPr>
        <p:blipFill>
          <a:blip r:embed="rId1"/>
          <a:stretch/>
        </p:blipFill>
        <p:spPr>
          <a:xfrm rot="21441000">
            <a:off x="432000" y="529560"/>
            <a:ext cx="9592560" cy="6811200"/>
          </a:xfrm>
          <a:prstGeom prst="rect">
            <a:avLst/>
          </a:prstGeom>
          <a:ln>
            <a:noFill/>
          </a:ln>
          <a:effectLst>
            <a:softEdge rad="279400"/>
          </a:effectLst>
        </p:spPr>
      </p:pic>
      <p:sp>
        <p:nvSpPr>
          <p:cNvPr id="199" name="CustomShape 1"/>
          <p:cNvSpPr/>
          <p:nvPr/>
        </p:nvSpPr>
        <p:spPr>
          <a:xfrm>
            <a:off x="8402760" y="5713200"/>
            <a:ext cx="11030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Terrasse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en pierres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naturelles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279720" y="699516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Chez un particulier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 3" descr=""/>
          <p:cNvPicPr/>
          <p:nvPr/>
        </p:nvPicPr>
        <p:blipFill>
          <a:blip r:embed="rId1"/>
          <a:stretch/>
        </p:blipFill>
        <p:spPr>
          <a:xfrm>
            <a:off x="0" y="3616560"/>
            <a:ext cx="5242680" cy="349452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02" name="Image 4" descr=""/>
          <p:cNvPicPr/>
          <p:nvPr/>
        </p:nvPicPr>
        <p:blipFill>
          <a:blip r:embed="rId2"/>
          <a:stretch/>
        </p:blipFill>
        <p:spPr>
          <a:xfrm>
            <a:off x="83880" y="424080"/>
            <a:ext cx="4015800" cy="275040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03" name="Image 5" descr=""/>
          <p:cNvPicPr/>
          <p:nvPr/>
        </p:nvPicPr>
        <p:blipFill>
          <a:blip r:embed="rId3"/>
          <a:stretch/>
        </p:blipFill>
        <p:spPr>
          <a:xfrm>
            <a:off x="7101360" y="814320"/>
            <a:ext cx="3590280" cy="270144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204" name="CustomShape 1"/>
          <p:cNvSpPr/>
          <p:nvPr/>
        </p:nvSpPr>
        <p:spPr>
          <a:xfrm>
            <a:off x="3954240" y="2999880"/>
            <a:ext cx="2576880" cy="571320"/>
          </a:xfrm>
          <a:prstGeom prst="rect">
            <a:avLst/>
          </a:prstGeom>
          <a:noFill/>
          <a:ln>
            <a:noFill/>
          </a:ln>
          <a:effectLst>
            <a:outerShdw algn="ctr" blurRad="342900" dir="5400000" dist="596900" rotWithShape="0" sx="13000" sy="13000">
              <a:schemeClr val="accent4">
                <a:lumMod val="75000"/>
                <a:alpha val="43000"/>
              </a:scheme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Création d’un Columbarium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5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Commune de Néronde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" name="Image 8" descr=""/>
          <p:cNvPicPr/>
          <p:nvPr/>
        </p:nvPicPr>
        <p:blipFill>
          <a:blip r:embed="rId4"/>
          <a:stretch/>
        </p:blipFill>
        <p:spPr>
          <a:xfrm>
            <a:off x="5130720" y="3444840"/>
            <a:ext cx="5560560" cy="411444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06" name="Image 7" descr=""/>
          <p:cNvPicPr/>
          <p:nvPr/>
        </p:nvPicPr>
        <p:blipFill>
          <a:blip r:embed="rId5"/>
          <a:stretch/>
        </p:blipFill>
        <p:spPr>
          <a:xfrm>
            <a:off x="4060080" y="660240"/>
            <a:ext cx="3058200" cy="2289240"/>
          </a:xfrm>
          <a:prstGeom prst="rect">
            <a:avLst/>
          </a:prstGeom>
          <a:ln>
            <a:noFill/>
          </a:ln>
          <a:effectLst>
            <a:softEdge rad="279400"/>
          </a:effectLst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 3" descr=""/>
          <p:cNvPicPr/>
          <p:nvPr/>
        </p:nvPicPr>
        <p:blipFill>
          <a:blip r:embed="rId1"/>
          <a:stretch/>
        </p:blipFill>
        <p:spPr>
          <a:xfrm rot="21402600">
            <a:off x="4734720" y="3911040"/>
            <a:ext cx="5411880" cy="361044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08" name="Image 4" descr=""/>
          <p:cNvPicPr/>
          <p:nvPr/>
        </p:nvPicPr>
        <p:blipFill>
          <a:blip r:embed="rId2"/>
          <a:stretch/>
        </p:blipFill>
        <p:spPr>
          <a:xfrm rot="219000">
            <a:off x="107280" y="324000"/>
            <a:ext cx="4702320" cy="352656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09" name="Image 5" descr=""/>
          <p:cNvPicPr/>
          <p:nvPr/>
        </p:nvPicPr>
        <p:blipFill>
          <a:blip r:embed="rId3"/>
          <a:stretch/>
        </p:blipFill>
        <p:spPr>
          <a:xfrm rot="152400">
            <a:off x="5238000" y="291600"/>
            <a:ext cx="5196600" cy="346716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10" name="Image 6" descr=""/>
          <p:cNvPicPr/>
          <p:nvPr/>
        </p:nvPicPr>
        <p:blipFill>
          <a:blip r:embed="rId4"/>
          <a:stretch/>
        </p:blipFill>
        <p:spPr>
          <a:xfrm rot="21366000">
            <a:off x="38160" y="4202280"/>
            <a:ext cx="4536000" cy="302616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sp>
        <p:nvSpPr>
          <p:cNvPr id="211" name="CustomShape 1"/>
          <p:cNvSpPr/>
          <p:nvPr/>
        </p:nvSpPr>
        <p:spPr>
          <a:xfrm>
            <a:off x="4682880" y="3346560"/>
            <a:ext cx="2142360" cy="811800"/>
          </a:xfrm>
          <a:prstGeom prst="rect">
            <a:avLst/>
          </a:prstGeom>
          <a:noFill/>
          <a:ln>
            <a:noFill/>
          </a:ln>
          <a:effectLst>
            <a:outerShdw algn="ctr" blurRad="342900" dir="5400000" dist="596900" rotWithShape="0" sx="13000" sy="13000">
              <a:schemeClr val="accent4">
                <a:lumMod val="75000"/>
                <a:alpha val="43000"/>
              </a:scheme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Mise en valeur du 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« Carré des indigents »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5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Commune de Néronde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509760" y="4749480"/>
            <a:ext cx="141840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Créations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3" name="Image 7" descr=""/>
          <p:cNvPicPr/>
          <p:nvPr/>
        </p:nvPicPr>
        <p:blipFill>
          <a:blip r:embed="rId1"/>
          <a:stretch/>
        </p:blipFill>
        <p:spPr>
          <a:xfrm>
            <a:off x="61560" y="392400"/>
            <a:ext cx="4548240" cy="3396600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  <p:pic>
        <p:nvPicPr>
          <p:cNvPr id="214" name="Picture 2" descr=""/>
          <p:cNvPicPr/>
          <p:nvPr/>
        </p:nvPicPr>
        <p:blipFill>
          <a:blip r:embed="rId2"/>
          <a:stretch/>
        </p:blipFill>
        <p:spPr>
          <a:xfrm rot="292200">
            <a:off x="4760640" y="362160"/>
            <a:ext cx="5690160" cy="379332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215" name="Picture 9" descr=""/>
          <p:cNvPicPr/>
          <p:nvPr/>
        </p:nvPicPr>
        <p:blipFill>
          <a:blip r:embed="rId3"/>
          <a:stretch/>
        </p:blipFill>
        <p:spPr>
          <a:xfrm rot="21390600">
            <a:off x="1877400" y="3992400"/>
            <a:ext cx="6787080" cy="355896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 3" descr=""/>
          <p:cNvPicPr/>
          <p:nvPr/>
        </p:nvPicPr>
        <p:blipFill>
          <a:blip r:embed="rId1"/>
          <a:stretch/>
        </p:blipFill>
        <p:spPr>
          <a:xfrm rot="21411000">
            <a:off x="150480" y="727200"/>
            <a:ext cx="4771440" cy="3578400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pic>
        <p:nvPicPr>
          <p:cNvPr id="217" name="Image 4" descr=""/>
          <p:cNvPicPr/>
          <p:nvPr/>
        </p:nvPicPr>
        <p:blipFill>
          <a:blip r:embed="rId2"/>
          <a:stretch/>
        </p:blipFill>
        <p:spPr>
          <a:xfrm rot="255000">
            <a:off x="282960" y="4443480"/>
            <a:ext cx="4498920" cy="2347920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pic>
        <p:nvPicPr>
          <p:cNvPr id="218" name="Image 5" descr=""/>
          <p:cNvPicPr/>
          <p:nvPr/>
        </p:nvPicPr>
        <p:blipFill>
          <a:blip r:embed="rId3"/>
          <a:stretch/>
        </p:blipFill>
        <p:spPr>
          <a:xfrm rot="21180600">
            <a:off x="4539240" y="5199480"/>
            <a:ext cx="6040440" cy="1955880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sp>
        <p:nvSpPr>
          <p:cNvPr id="219" name="CustomShape 1"/>
          <p:cNvSpPr/>
          <p:nvPr/>
        </p:nvSpPr>
        <p:spPr>
          <a:xfrm>
            <a:off x="1152720" y="359532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Pavage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203760" y="662040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Coffrage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3"/>
          <p:cNvSpPr/>
          <p:nvPr/>
        </p:nvSpPr>
        <p:spPr>
          <a:xfrm>
            <a:off x="7181280" y="483984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Badigeons 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2" name="Image 9" descr=""/>
          <p:cNvPicPr/>
          <p:nvPr/>
        </p:nvPicPr>
        <p:blipFill>
          <a:blip r:embed="rId4"/>
          <a:stretch/>
        </p:blipFill>
        <p:spPr>
          <a:xfrm rot="21375000">
            <a:off x="4807800" y="3027600"/>
            <a:ext cx="2023920" cy="2601360"/>
          </a:xfrm>
          <a:prstGeom prst="rect">
            <a:avLst/>
          </a:prstGeom>
          <a:ln>
            <a:noFill/>
          </a:ln>
          <a:effectLst>
            <a:softEdge rad="279400"/>
          </a:effectLst>
        </p:spPr>
      </p:pic>
      <p:pic>
        <p:nvPicPr>
          <p:cNvPr id="223" name="Image 11" descr=""/>
          <p:cNvPicPr/>
          <p:nvPr/>
        </p:nvPicPr>
        <p:blipFill>
          <a:blip r:embed="rId5"/>
          <a:stretch/>
        </p:blipFill>
        <p:spPr>
          <a:xfrm rot="172200">
            <a:off x="6564600" y="697320"/>
            <a:ext cx="4027320" cy="302040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sp>
        <p:nvSpPr>
          <p:cNvPr id="224" name="CustomShape 4"/>
          <p:cNvSpPr/>
          <p:nvPr/>
        </p:nvSpPr>
        <p:spPr>
          <a:xfrm>
            <a:off x="5017320" y="113040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Couronnement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 3" descr=""/>
          <p:cNvPicPr/>
          <p:nvPr/>
        </p:nvPicPr>
        <p:blipFill>
          <a:blip r:embed="rId1"/>
          <a:stretch/>
        </p:blipFill>
        <p:spPr>
          <a:xfrm rot="178200">
            <a:off x="50760" y="353880"/>
            <a:ext cx="3908520" cy="3100680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  <p:pic>
        <p:nvPicPr>
          <p:cNvPr id="226" name="Image 4" descr=""/>
          <p:cNvPicPr/>
          <p:nvPr/>
        </p:nvPicPr>
        <p:blipFill>
          <a:blip r:embed="rId2"/>
          <a:stretch/>
        </p:blipFill>
        <p:spPr>
          <a:xfrm rot="21305400">
            <a:off x="3935880" y="355680"/>
            <a:ext cx="3588480" cy="2691360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  <p:pic>
        <p:nvPicPr>
          <p:cNvPr id="227" name="Image 5" descr=""/>
          <p:cNvPicPr/>
          <p:nvPr/>
        </p:nvPicPr>
        <p:blipFill>
          <a:blip r:embed="rId3"/>
          <a:stretch/>
        </p:blipFill>
        <p:spPr>
          <a:xfrm rot="21439800">
            <a:off x="275040" y="3675240"/>
            <a:ext cx="5768280" cy="3614040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  <p:pic>
        <p:nvPicPr>
          <p:cNvPr id="228" name="Image 6" descr=""/>
          <p:cNvPicPr/>
          <p:nvPr/>
        </p:nvPicPr>
        <p:blipFill>
          <a:blip r:embed="rId4"/>
          <a:stretch/>
        </p:blipFill>
        <p:spPr>
          <a:xfrm rot="265800">
            <a:off x="6129720" y="2859120"/>
            <a:ext cx="4386600" cy="4700880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  <p:sp>
        <p:nvSpPr>
          <p:cNvPr id="229" name="CustomShape 1"/>
          <p:cNvSpPr/>
          <p:nvPr/>
        </p:nvSpPr>
        <p:spPr>
          <a:xfrm>
            <a:off x="7633440" y="1564200"/>
            <a:ext cx="1897200" cy="5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Souche de cheminée en terre cuite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4" descr=""/>
          <p:cNvPicPr/>
          <p:nvPr/>
        </p:nvPicPr>
        <p:blipFill>
          <a:blip r:embed="rId1"/>
          <a:stretch/>
        </p:blipFill>
        <p:spPr>
          <a:xfrm rot="21286200">
            <a:off x="272880" y="847080"/>
            <a:ext cx="3118680" cy="233892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96" name="Image 5" descr=""/>
          <p:cNvPicPr/>
          <p:nvPr/>
        </p:nvPicPr>
        <p:blipFill>
          <a:blip r:embed="rId2"/>
          <a:stretch/>
        </p:blipFill>
        <p:spPr>
          <a:xfrm rot="306000">
            <a:off x="6743880" y="1251360"/>
            <a:ext cx="3734280" cy="280080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97" name="Image 6" descr=""/>
          <p:cNvPicPr/>
          <p:nvPr/>
        </p:nvPicPr>
        <p:blipFill>
          <a:blip r:embed="rId3"/>
          <a:stretch/>
        </p:blipFill>
        <p:spPr>
          <a:xfrm rot="833400">
            <a:off x="3531240" y="606960"/>
            <a:ext cx="3067200" cy="408960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98" name="Image 7" descr=""/>
          <p:cNvPicPr/>
          <p:nvPr/>
        </p:nvPicPr>
        <p:blipFill>
          <a:blip r:embed="rId4"/>
          <a:stretch/>
        </p:blipFill>
        <p:spPr>
          <a:xfrm rot="258000">
            <a:off x="109080" y="4181040"/>
            <a:ext cx="4089240" cy="306684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99" name="Image 8" descr=""/>
          <p:cNvPicPr/>
          <p:nvPr/>
        </p:nvPicPr>
        <p:blipFill>
          <a:blip r:embed="rId5"/>
          <a:stretch/>
        </p:blipFill>
        <p:spPr>
          <a:xfrm rot="21363600">
            <a:off x="5944680" y="4345200"/>
            <a:ext cx="4374360" cy="290484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100" name="CustomShape 1"/>
          <p:cNvSpPr/>
          <p:nvPr/>
        </p:nvSpPr>
        <p:spPr>
          <a:xfrm>
            <a:off x="4102200" y="5680440"/>
            <a:ext cx="156960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Armatures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 3" descr=""/>
          <p:cNvPicPr/>
          <p:nvPr/>
        </p:nvPicPr>
        <p:blipFill>
          <a:blip r:embed="rId1"/>
          <a:stretch/>
        </p:blipFill>
        <p:spPr>
          <a:xfrm rot="21366600">
            <a:off x="167400" y="515880"/>
            <a:ext cx="3932640" cy="245376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31" name="Image 4" descr=""/>
          <p:cNvPicPr/>
          <p:nvPr/>
        </p:nvPicPr>
        <p:blipFill>
          <a:blip r:embed="rId2"/>
          <a:stretch/>
        </p:blipFill>
        <p:spPr>
          <a:xfrm rot="321000">
            <a:off x="3912120" y="1345320"/>
            <a:ext cx="6694560" cy="477216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32" name="Image 5" descr=""/>
          <p:cNvPicPr/>
          <p:nvPr/>
        </p:nvPicPr>
        <p:blipFill>
          <a:blip r:embed="rId3"/>
          <a:stretch/>
        </p:blipFill>
        <p:spPr>
          <a:xfrm rot="366000">
            <a:off x="67680" y="5791320"/>
            <a:ext cx="5775480" cy="157968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sp>
        <p:nvSpPr>
          <p:cNvPr id="233" name="CustomShape 1"/>
          <p:cNvSpPr/>
          <p:nvPr/>
        </p:nvSpPr>
        <p:spPr>
          <a:xfrm>
            <a:off x="994320" y="3833280"/>
            <a:ext cx="1897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Génoise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1761840" y="996120"/>
            <a:ext cx="6796800" cy="169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05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Les Escaliers</a:t>
            </a:r>
            <a:endParaRPr b="0" lang="fr-FR" sz="10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Image 4" descr=""/>
          <p:cNvPicPr/>
          <p:nvPr/>
        </p:nvPicPr>
        <p:blipFill>
          <a:blip r:embed="rId1"/>
          <a:stretch/>
        </p:blipFill>
        <p:spPr>
          <a:xfrm>
            <a:off x="4483080" y="4303440"/>
            <a:ext cx="1354680" cy="151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 3" descr=""/>
          <p:cNvPicPr/>
          <p:nvPr/>
        </p:nvPicPr>
        <p:blipFill>
          <a:blip r:embed="rId1"/>
          <a:stretch/>
        </p:blipFill>
        <p:spPr>
          <a:xfrm>
            <a:off x="1498680" y="104400"/>
            <a:ext cx="9192960" cy="720540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37" name="Image 5" descr=""/>
          <p:cNvPicPr/>
          <p:nvPr/>
        </p:nvPicPr>
        <p:blipFill>
          <a:blip r:embed="rId2"/>
          <a:stretch/>
        </p:blipFill>
        <p:spPr>
          <a:xfrm rot="21164400">
            <a:off x="162000" y="4103280"/>
            <a:ext cx="4251960" cy="283500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sp>
        <p:nvSpPr>
          <p:cNvPr id="238" name="CustomShape 1"/>
          <p:cNvSpPr/>
          <p:nvPr/>
        </p:nvSpPr>
        <p:spPr>
          <a:xfrm>
            <a:off x="6805080" y="925200"/>
            <a:ext cx="3070440" cy="121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Escalier balancé 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avec retour d’astragale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sur voûte sarrasine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 3" descr=""/>
          <p:cNvPicPr/>
          <p:nvPr/>
        </p:nvPicPr>
        <p:blipFill>
          <a:blip r:embed="rId1"/>
          <a:stretch/>
        </p:blipFill>
        <p:spPr>
          <a:xfrm rot="151800">
            <a:off x="166320" y="407520"/>
            <a:ext cx="4085640" cy="272592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40" name="Image 4" descr=""/>
          <p:cNvPicPr/>
          <p:nvPr/>
        </p:nvPicPr>
        <p:blipFill>
          <a:blip r:embed="rId2"/>
          <a:stretch/>
        </p:blipFill>
        <p:spPr>
          <a:xfrm rot="21414000">
            <a:off x="7864200" y="326880"/>
            <a:ext cx="2580480" cy="344052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41" name="Image 5" descr=""/>
          <p:cNvPicPr/>
          <p:nvPr/>
        </p:nvPicPr>
        <p:blipFill>
          <a:blip r:embed="rId3"/>
          <a:stretch/>
        </p:blipFill>
        <p:spPr>
          <a:xfrm rot="188400">
            <a:off x="7115400" y="4481640"/>
            <a:ext cx="3485520" cy="232560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42" name="Image 6" descr=""/>
          <p:cNvPicPr/>
          <p:nvPr/>
        </p:nvPicPr>
        <p:blipFill>
          <a:blip r:embed="rId4"/>
          <a:stretch/>
        </p:blipFill>
        <p:spPr>
          <a:xfrm rot="21405600">
            <a:off x="74880" y="4114800"/>
            <a:ext cx="4165560" cy="277920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43" name="Image 1" descr=""/>
          <p:cNvPicPr/>
          <p:nvPr/>
        </p:nvPicPr>
        <p:blipFill>
          <a:blip r:embed="rId5"/>
          <a:stretch/>
        </p:blipFill>
        <p:spPr>
          <a:xfrm rot="186000">
            <a:off x="4341240" y="346680"/>
            <a:ext cx="3287520" cy="219312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44" name="Image 2" descr=""/>
          <p:cNvPicPr/>
          <p:nvPr/>
        </p:nvPicPr>
        <p:blipFill>
          <a:blip r:embed="rId6"/>
          <a:stretch/>
        </p:blipFill>
        <p:spPr>
          <a:xfrm rot="21332400">
            <a:off x="4022280" y="2419200"/>
            <a:ext cx="3565080" cy="267372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45" name="Image 7" descr=""/>
          <p:cNvPicPr/>
          <p:nvPr/>
        </p:nvPicPr>
        <p:blipFill>
          <a:blip r:embed="rId7"/>
          <a:stretch/>
        </p:blipFill>
        <p:spPr>
          <a:xfrm rot="21276000">
            <a:off x="4077720" y="5335200"/>
            <a:ext cx="3214800" cy="214452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sp>
        <p:nvSpPr>
          <p:cNvPr id="246" name="CustomShape 1"/>
          <p:cNvSpPr/>
          <p:nvPr/>
        </p:nvSpPr>
        <p:spPr>
          <a:xfrm>
            <a:off x="489960" y="3067560"/>
            <a:ext cx="1709640" cy="83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En exercice 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à l’atelier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2849400" y="1059840"/>
            <a:ext cx="4622040" cy="169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05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La Terre</a:t>
            </a:r>
            <a:endParaRPr b="0" lang="fr-FR" sz="10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8" name="Image 4" descr=""/>
          <p:cNvPicPr/>
          <p:nvPr/>
        </p:nvPicPr>
        <p:blipFill>
          <a:blip r:embed="rId1"/>
          <a:stretch/>
        </p:blipFill>
        <p:spPr>
          <a:xfrm>
            <a:off x="4483080" y="4303440"/>
            <a:ext cx="1354680" cy="151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 3" descr=""/>
          <p:cNvPicPr/>
          <p:nvPr/>
        </p:nvPicPr>
        <p:blipFill>
          <a:blip r:embed="rId1"/>
          <a:stretch/>
        </p:blipFill>
        <p:spPr>
          <a:xfrm rot="21405600">
            <a:off x="78840" y="1085760"/>
            <a:ext cx="6519960" cy="5643000"/>
          </a:xfrm>
          <a:prstGeom prst="rect">
            <a:avLst/>
          </a:prstGeom>
          <a:ln>
            <a:noFill/>
          </a:ln>
          <a:effectLst>
            <a:glow>
              <a:schemeClr val="tx1"/>
            </a:glow>
            <a:outerShdw algn="ctr" rotWithShape="0" sx="1000" sy="1000">
              <a:srgbClr val="000000">
                <a:alpha val="99000"/>
              </a:srgbClr>
            </a:outerShdw>
            <a:reflection algn="bl" dir="5400000" endPos="0" rotWithShape="0" sy="-100000"/>
            <a:softEdge rad="228600"/>
          </a:effectLst>
        </p:spPr>
      </p:pic>
      <p:sp>
        <p:nvSpPr>
          <p:cNvPr id="250" name="CustomShape 1"/>
          <p:cNvSpPr/>
          <p:nvPr/>
        </p:nvSpPr>
        <p:spPr>
          <a:xfrm>
            <a:off x="7285320" y="1698120"/>
            <a:ext cx="2426040" cy="61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>
            <a:normAutofit/>
          </a:bodyPr>
          <a:p>
            <a:pPr algn="ctr">
              <a:lnSpc>
                <a:spcPct val="100000"/>
              </a:lnSpc>
            </a:pPr>
            <a:r>
              <a:rPr b="1" lang="fr-FR" sz="15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et briques adobes 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5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à l’atelier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1" name="Picture 4" descr=""/>
          <p:cNvPicPr/>
          <p:nvPr/>
        </p:nvPicPr>
        <p:blipFill>
          <a:blip r:embed="rId2"/>
          <a:stretch/>
        </p:blipFill>
        <p:spPr>
          <a:xfrm rot="359400">
            <a:off x="6725880" y="2532960"/>
            <a:ext cx="3907080" cy="2930400"/>
          </a:xfrm>
          <a:prstGeom prst="rect">
            <a:avLst/>
          </a:prstGeom>
          <a:ln>
            <a:noFill/>
          </a:ln>
          <a:effectLst>
            <a:outerShdw algn="l" blurRad="457200" dir="11820000" dist="381000" rotWithShape="0">
              <a:srgbClr val="000000">
                <a:alpha val="40000"/>
              </a:srgbClr>
            </a:outerShdw>
            <a:softEdge rad="203200"/>
          </a:effectLst>
        </p:spPr>
      </p:pic>
      <p:sp>
        <p:nvSpPr>
          <p:cNvPr id="252" name="CustomShape 2"/>
          <p:cNvSpPr/>
          <p:nvPr/>
        </p:nvSpPr>
        <p:spPr>
          <a:xfrm>
            <a:off x="7647120" y="5383800"/>
            <a:ext cx="2426040" cy="83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>
            <a:normAutofit/>
          </a:bodyPr>
          <a:p>
            <a:pPr algn="ctr">
              <a:lnSpc>
                <a:spcPct val="100000"/>
              </a:lnSpc>
            </a:pPr>
            <a:r>
              <a:rPr b="1" lang="fr-FR" sz="15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et lors du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5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Mondial des Métiers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5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Eurexpo-Lyon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6836400" y="747360"/>
            <a:ext cx="201456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Arche en pisé 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 3" descr=""/>
          <p:cNvPicPr/>
          <p:nvPr/>
        </p:nvPicPr>
        <p:blipFill>
          <a:blip r:embed="rId1"/>
          <a:stretch/>
        </p:blipFill>
        <p:spPr>
          <a:xfrm>
            <a:off x="160200" y="321480"/>
            <a:ext cx="3544200" cy="246276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255" name="Image 4" descr=""/>
          <p:cNvPicPr/>
          <p:nvPr/>
        </p:nvPicPr>
        <p:blipFill>
          <a:blip r:embed="rId2"/>
          <a:stretch/>
        </p:blipFill>
        <p:spPr>
          <a:xfrm rot="230400">
            <a:off x="3616200" y="1966320"/>
            <a:ext cx="6966360" cy="468072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sp>
        <p:nvSpPr>
          <p:cNvPr id="256" name="CustomShape 1"/>
          <p:cNvSpPr/>
          <p:nvPr/>
        </p:nvSpPr>
        <p:spPr>
          <a:xfrm>
            <a:off x="4715640" y="966240"/>
            <a:ext cx="414504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Murs en pisé et briques adobes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7" name="Image 3" descr=""/>
          <p:cNvPicPr/>
          <p:nvPr/>
        </p:nvPicPr>
        <p:blipFill>
          <a:blip r:embed="rId3"/>
          <a:stretch/>
        </p:blipFill>
        <p:spPr>
          <a:xfrm rot="253800">
            <a:off x="172080" y="3060720"/>
            <a:ext cx="2707200" cy="2030400"/>
          </a:xfrm>
          <a:prstGeom prst="rect">
            <a:avLst/>
          </a:prstGeom>
          <a:ln>
            <a:noFill/>
          </a:ln>
          <a:effectLst>
            <a:softEdge rad="292100"/>
          </a:effectLst>
        </p:spPr>
      </p:pic>
      <p:pic>
        <p:nvPicPr>
          <p:cNvPr id="258" name="Image 4" descr=""/>
          <p:cNvPicPr/>
          <p:nvPr/>
        </p:nvPicPr>
        <p:blipFill>
          <a:blip r:embed="rId4"/>
          <a:stretch/>
        </p:blipFill>
        <p:spPr>
          <a:xfrm rot="21271200">
            <a:off x="607320" y="5031000"/>
            <a:ext cx="2812680" cy="2109600"/>
          </a:xfrm>
          <a:prstGeom prst="rect">
            <a:avLst/>
          </a:prstGeom>
          <a:ln>
            <a:noFill/>
          </a:ln>
          <a:effectLst>
            <a:softEdge rad="292100"/>
          </a:effectLst>
        </p:spPr>
      </p:pic>
      <p:sp>
        <p:nvSpPr>
          <p:cNvPr id="259" name="CustomShape 2"/>
          <p:cNvSpPr/>
          <p:nvPr/>
        </p:nvSpPr>
        <p:spPr>
          <a:xfrm>
            <a:off x="3225600" y="2523600"/>
            <a:ext cx="572040" cy="26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CustomShape 3"/>
          <p:cNvSpPr/>
          <p:nvPr/>
        </p:nvSpPr>
        <p:spPr>
          <a:xfrm>
            <a:off x="1932480" y="2654280"/>
            <a:ext cx="1897200" cy="46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2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A partir d’un dessin</a:t>
            </a:r>
            <a:endParaRPr b="0" lang="fr-FR" sz="12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2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Sketchup</a:t>
            </a:r>
            <a:endParaRPr b="0" lang="fr-FR" sz="12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4"/>
          <p:cNvSpPr/>
          <p:nvPr/>
        </p:nvSpPr>
        <p:spPr>
          <a:xfrm>
            <a:off x="8237160" y="5848920"/>
            <a:ext cx="1897200" cy="27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2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Réalisation à l’atelier</a:t>
            </a:r>
            <a:endParaRPr b="0" lang="fr-FR" sz="12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 3" descr=""/>
          <p:cNvPicPr/>
          <p:nvPr/>
        </p:nvPicPr>
        <p:blipFill>
          <a:blip r:embed="rId1"/>
          <a:stretch/>
        </p:blipFill>
        <p:spPr>
          <a:xfrm rot="21364200">
            <a:off x="114120" y="429480"/>
            <a:ext cx="5273280" cy="351828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63" name="Image 4" descr=""/>
          <p:cNvPicPr/>
          <p:nvPr/>
        </p:nvPicPr>
        <p:blipFill>
          <a:blip r:embed="rId2"/>
          <a:stretch/>
        </p:blipFill>
        <p:spPr>
          <a:xfrm rot="199800">
            <a:off x="5419440" y="516600"/>
            <a:ext cx="4702680" cy="313740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64" name="Image 5" descr=""/>
          <p:cNvPicPr/>
          <p:nvPr/>
        </p:nvPicPr>
        <p:blipFill>
          <a:blip r:embed="rId3"/>
          <a:stretch/>
        </p:blipFill>
        <p:spPr>
          <a:xfrm rot="204000">
            <a:off x="5194800" y="3928320"/>
            <a:ext cx="5215320" cy="347940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sp>
        <p:nvSpPr>
          <p:cNvPr id="265" name="CustomShape 1"/>
          <p:cNvSpPr/>
          <p:nvPr/>
        </p:nvSpPr>
        <p:spPr>
          <a:xfrm>
            <a:off x="2302560" y="4391640"/>
            <a:ext cx="212580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Reprise de mur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1881000" y="559944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Pour le lycée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 3" descr=""/>
          <p:cNvPicPr/>
          <p:nvPr/>
        </p:nvPicPr>
        <p:blipFill>
          <a:blip r:embed="rId1"/>
          <a:stretch/>
        </p:blipFill>
        <p:spPr>
          <a:xfrm rot="181200">
            <a:off x="155160" y="206280"/>
            <a:ext cx="4329000" cy="288828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pic>
        <p:nvPicPr>
          <p:cNvPr id="268" name="Image 4" descr=""/>
          <p:cNvPicPr/>
          <p:nvPr/>
        </p:nvPicPr>
        <p:blipFill>
          <a:blip r:embed="rId2"/>
          <a:stretch/>
        </p:blipFill>
        <p:spPr>
          <a:xfrm rot="21390000">
            <a:off x="-4320" y="3423600"/>
            <a:ext cx="4933080" cy="329112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pic>
        <p:nvPicPr>
          <p:cNvPr id="269" name="Image 5" descr=""/>
          <p:cNvPicPr/>
          <p:nvPr/>
        </p:nvPicPr>
        <p:blipFill>
          <a:blip r:embed="rId3"/>
          <a:stretch/>
        </p:blipFill>
        <p:spPr>
          <a:xfrm rot="350400">
            <a:off x="4692600" y="953280"/>
            <a:ext cx="5873400" cy="391572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sp>
        <p:nvSpPr>
          <p:cNvPr id="270" name="CustomShape 1"/>
          <p:cNvSpPr/>
          <p:nvPr/>
        </p:nvSpPr>
        <p:spPr>
          <a:xfrm>
            <a:off x="5485320" y="4923000"/>
            <a:ext cx="212580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Reprise de mur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6938640" y="597960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Pour le lycée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1028160" y="1518840"/>
            <a:ext cx="8264520" cy="169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05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Taille de pierre</a:t>
            </a:r>
            <a:endParaRPr b="0" lang="fr-FR" sz="10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3" name="Image 4" descr=""/>
          <p:cNvPicPr/>
          <p:nvPr/>
        </p:nvPicPr>
        <p:blipFill>
          <a:blip r:embed="rId1"/>
          <a:stretch/>
        </p:blipFill>
        <p:spPr>
          <a:xfrm>
            <a:off x="4483080" y="4303440"/>
            <a:ext cx="1354680" cy="151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 3" descr=""/>
          <p:cNvPicPr/>
          <p:nvPr/>
        </p:nvPicPr>
        <p:blipFill>
          <a:blip r:embed="rId1"/>
          <a:stretch/>
        </p:blipFill>
        <p:spPr>
          <a:xfrm rot="164400">
            <a:off x="53640" y="522000"/>
            <a:ext cx="3770640" cy="232848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02" name="Image 5" descr=""/>
          <p:cNvPicPr/>
          <p:nvPr/>
        </p:nvPicPr>
        <p:blipFill>
          <a:blip r:embed="rId2"/>
          <a:stretch/>
        </p:blipFill>
        <p:spPr>
          <a:xfrm rot="21388800">
            <a:off x="119880" y="4261680"/>
            <a:ext cx="4138200" cy="310356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03" name="Image 6" descr=""/>
          <p:cNvPicPr/>
          <p:nvPr/>
        </p:nvPicPr>
        <p:blipFill>
          <a:blip r:embed="rId3"/>
          <a:stretch/>
        </p:blipFill>
        <p:spPr>
          <a:xfrm rot="175200">
            <a:off x="6266160" y="4243320"/>
            <a:ext cx="4215600" cy="301932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04" name="Image 7" descr=""/>
          <p:cNvPicPr/>
          <p:nvPr/>
        </p:nvPicPr>
        <p:blipFill>
          <a:blip r:embed="rId4"/>
          <a:stretch/>
        </p:blipFill>
        <p:spPr>
          <a:xfrm rot="21429600">
            <a:off x="3705120" y="396720"/>
            <a:ext cx="3693960" cy="277056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05" name="Image 8" descr=""/>
          <p:cNvPicPr/>
          <p:nvPr/>
        </p:nvPicPr>
        <p:blipFill>
          <a:blip r:embed="rId5"/>
          <a:stretch/>
        </p:blipFill>
        <p:spPr>
          <a:xfrm rot="21390600">
            <a:off x="3885480" y="3241080"/>
            <a:ext cx="2505240" cy="334044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06" name="Image 9" descr=""/>
          <p:cNvPicPr/>
          <p:nvPr/>
        </p:nvPicPr>
        <p:blipFill>
          <a:blip r:embed="rId6"/>
          <a:stretch/>
        </p:blipFill>
        <p:spPr>
          <a:xfrm rot="324600">
            <a:off x="7439400" y="997920"/>
            <a:ext cx="3184920" cy="156780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 3" descr=""/>
          <p:cNvPicPr/>
          <p:nvPr/>
        </p:nvPicPr>
        <p:blipFill>
          <a:blip r:embed="rId1"/>
          <a:stretch/>
        </p:blipFill>
        <p:spPr>
          <a:xfrm rot="21355200">
            <a:off x="134640" y="273960"/>
            <a:ext cx="4575240" cy="3431160"/>
          </a:xfrm>
          <a:prstGeom prst="rect">
            <a:avLst/>
          </a:prstGeom>
          <a:ln>
            <a:noFill/>
          </a:ln>
          <a:effectLst>
            <a:softEdge rad="292100"/>
          </a:effectLst>
        </p:spPr>
      </p:pic>
      <p:pic>
        <p:nvPicPr>
          <p:cNvPr id="275" name="Image 4" descr=""/>
          <p:cNvPicPr/>
          <p:nvPr/>
        </p:nvPicPr>
        <p:blipFill>
          <a:blip r:embed="rId2"/>
          <a:stretch/>
        </p:blipFill>
        <p:spPr>
          <a:xfrm>
            <a:off x="5424120" y="115560"/>
            <a:ext cx="4840560" cy="3630600"/>
          </a:xfrm>
          <a:prstGeom prst="rect">
            <a:avLst/>
          </a:prstGeom>
          <a:ln>
            <a:noFill/>
          </a:ln>
          <a:effectLst>
            <a:softEdge rad="292100"/>
          </a:effectLst>
        </p:spPr>
      </p:pic>
      <p:pic>
        <p:nvPicPr>
          <p:cNvPr id="276" name="Image 5" descr=""/>
          <p:cNvPicPr/>
          <p:nvPr/>
        </p:nvPicPr>
        <p:blipFill>
          <a:blip r:embed="rId3"/>
          <a:stretch/>
        </p:blipFill>
        <p:spPr>
          <a:xfrm rot="339000">
            <a:off x="5855760" y="4099320"/>
            <a:ext cx="4196520" cy="3147480"/>
          </a:xfrm>
          <a:prstGeom prst="rect">
            <a:avLst/>
          </a:prstGeom>
          <a:ln>
            <a:noFill/>
          </a:ln>
          <a:effectLst>
            <a:softEdge rad="292100"/>
          </a:effectLst>
        </p:spPr>
      </p:pic>
      <p:pic>
        <p:nvPicPr>
          <p:cNvPr id="277" name="Image 6" descr=""/>
          <p:cNvPicPr/>
          <p:nvPr/>
        </p:nvPicPr>
        <p:blipFill>
          <a:blip r:embed="rId4"/>
          <a:stretch/>
        </p:blipFill>
        <p:spPr>
          <a:xfrm rot="21316800">
            <a:off x="268920" y="4061880"/>
            <a:ext cx="4428000" cy="3321000"/>
          </a:xfrm>
          <a:prstGeom prst="rect">
            <a:avLst/>
          </a:prstGeom>
          <a:ln>
            <a:noFill/>
          </a:ln>
          <a:effectLst>
            <a:softEdge rad="292100"/>
          </a:effectLst>
        </p:spPr>
      </p:pic>
      <p:sp>
        <p:nvSpPr>
          <p:cNvPr id="278" name="CustomShape 1"/>
          <p:cNvSpPr/>
          <p:nvPr/>
        </p:nvSpPr>
        <p:spPr>
          <a:xfrm>
            <a:off x="4373280" y="3170520"/>
            <a:ext cx="1790280" cy="83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Taille 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de moellons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1762920" y="1095120"/>
            <a:ext cx="7484040" cy="329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105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La Charpente</a:t>
            </a:r>
            <a:endParaRPr b="0" lang="fr-FR" sz="10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05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Couverture</a:t>
            </a:r>
            <a:endParaRPr b="0" lang="fr-FR" sz="10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0" name="Image 4" descr=""/>
          <p:cNvPicPr/>
          <p:nvPr/>
        </p:nvPicPr>
        <p:blipFill>
          <a:blip r:embed="rId1"/>
          <a:stretch/>
        </p:blipFill>
        <p:spPr>
          <a:xfrm>
            <a:off x="4721040" y="4917240"/>
            <a:ext cx="1354680" cy="151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 3" descr=""/>
          <p:cNvPicPr/>
          <p:nvPr/>
        </p:nvPicPr>
        <p:blipFill>
          <a:blip r:embed="rId1"/>
          <a:stretch/>
        </p:blipFill>
        <p:spPr>
          <a:xfrm>
            <a:off x="158040" y="555120"/>
            <a:ext cx="3683160" cy="276228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282" name="Image 6" descr=""/>
          <p:cNvPicPr/>
          <p:nvPr/>
        </p:nvPicPr>
        <p:blipFill>
          <a:blip r:embed="rId2"/>
          <a:stretch/>
        </p:blipFill>
        <p:spPr>
          <a:xfrm>
            <a:off x="393840" y="3456000"/>
            <a:ext cx="5220720" cy="391536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283" name="Image 7" descr=""/>
          <p:cNvPicPr/>
          <p:nvPr/>
        </p:nvPicPr>
        <p:blipFill>
          <a:blip r:embed="rId3"/>
          <a:stretch/>
        </p:blipFill>
        <p:spPr>
          <a:xfrm>
            <a:off x="5498280" y="610560"/>
            <a:ext cx="5132880" cy="586620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sp>
        <p:nvSpPr>
          <p:cNvPr id="284" name="CustomShape 1"/>
          <p:cNvSpPr/>
          <p:nvPr/>
        </p:nvSpPr>
        <p:spPr>
          <a:xfrm>
            <a:off x="3569040" y="1833120"/>
            <a:ext cx="1921320" cy="83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Abri chez 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un particulier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 3" descr=""/>
          <p:cNvPicPr/>
          <p:nvPr/>
        </p:nvPicPr>
        <p:blipFill>
          <a:blip r:embed="rId1"/>
          <a:stretch/>
        </p:blipFill>
        <p:spPr>
          <a:xfrm rot="21406800">
            <a:off x="99720" y="276120"/>
            <a:ext cx="4934520" cy="370080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86" name="Image 4" descr=""/>
          <p:cNvPicPr/>
          <p:nvPr/>
        </p:nvPicPr>
        <p:blipFill>
          <a:blip r:embed="rId2"/>
          <a:stretch/>
        </p:blipFill>
        <p:spPr>
          <a:xfrm rot="165000">
            <a:off x="5227200" y="3465360"/>
            <a:ext cx="5292360" cy="396936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87" name="Image 5" descr=""/>
          <p:cNvPicPr/>
          <p:nvPr/>
        </p:nvPicPr>
        <p:blipFill>
          <a:blip r:embed="rId3"/>
          <a:stretch/>
        </p:blipFill>
        <p:spPr>
          <a:xfrm rot="21412200">
            <a:off x="6594120" y="193680"/>
            <a:ext cx="3876840" cy="290772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88" name="Image 6" descr=""/>
          <p:cNvPicPr/>
          <p:nvPr/>
        </p:nvPicPr>
        <p:blipFill>
          <a:blip r:embed="rId4"/>
          <a:stretch/>
        </p:blipFill>
        <p:spPr>
          <a:xfrm rot="183600">
            <a:off x="528120" y="4080960"/>
            <a:ext cx="4514400" cy="315936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289" name="CustomShape 1"/>
          <p:cNvSpPr/>
          <p:nvPr/>
        </p:nvSpPr>
        <p:spPr>
          <a:xfrm>
            <a:off x="5130360" y="1811160"/>
            <a:ext cx="1380600" cy="83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Module 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en atelier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age 3" descr=""/>
          <p:cNvPicPr/>
          <p:nvPr/>
        </p:nvPicPr>
        <p:blipFill>
          <a:blip r:embed="rId1"/>
          <a:stretch/>
        </p:blipFill>
        <p:spPr>
          <a:xfrm rot="221400">
            <a:off x="5266440" y="3731040"/>
            <a:ext cx="5117040" cy="370512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291" name="Image 4" descr=""/>
          <p:cNvPicPr/>
          <p:nvPr/>
        </p:nvPicPr>
        <p:blipFill>
          <a:blip r:embed="rId2"/>
          <a:stretch/>
        </p:blipFill>
        <p:spPr>
          <a:xfrm rot="21425400">
            <a:off x="223200" y="3722760"/>
            <a:ext cx="4700520" cy="352548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292" name="Image 5" descr=""/>
          <p:cNvPicPr/>
          <p:nvPr/>
        </p:nvPicPr>
        <p:blipFill>
          <a:blip r:embed="rId3"/>
          <a:stretch/>
        </p:blipFill>
        <p:spPr>
          <a:xfrm rot="21425400">
            <a:off x="375840" y="406080"/>
            <a:ext cx="3740400" cy="280512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293" name="Image 6" descr=""/>
          <p:cNvPicPr/>
          <p:nvPr/>
        </p:nvPicPr>
        <p:blipFill>
          <a:blip r:embed="rId4"/>
          <a:stretch/>
        </p:blipFill>
        <p:spPr>
          <a:xfrm rot="21340800">
            <a:off x="4276080" y="369000"/>
            <a:ext cx="4246200" cy="318456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sp>
        <p:nvSpPr>
          <p:cNvPr id="294" name="CustomShape 1"/>
          <p:cNvSpPr/>
          <p:nvPr/>
        </p:nvSpPr>
        <p:spPr>
          <a:xfrm>
            <a:off x="8208360" y="1438200"/>
            <a:ext cx="2426040" cy="43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>
            <a:normAutofit/>
          </a:bodyPr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Les assemblages bois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 3" descr=""/>
          <p:cNvPicPr/>
          <p:nvPr/>
        </p:nvPicPr>
        <p:blipFill>
          <a:blip r:embed="rId1"/>
          <a:stretch/>
        </p:blipFill>
        <p:spPr>
          <a:xfrm rot="21416400">
            <a:off x="3344040" y="765360"/>
            <a:ext cx="3354840" cy="251604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96" name="Image 4" descr=""/>
          <p:cNvPicPr/>
          <p:nvPr/>
        </p:nvPicPr>
        <p:blipFill>
          <a:blip r:embed="rId2"/>
          <a:stretch/>
        </p:blipFill>
        <p:spPr>
          <a:xfrm rot="153000">
            <a:off x="6597000" y="597600"/>
            <a:ext cx="4029120" cy="302184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97" name="Image 5" descr=""/>
          <p:cNvPicPr/>
          <p:nvPr/>
        </p:nvPicPr>
        <p:blipFill>
          <a:blip r:embed="rId3"/>
          <a:stretch/>
        </p:blipFill>
        <p:spPr>
          <a:xfrm rot="21388800">
            <a:off x="102240" y="3547080"/>
            <a:ext cx="4640400" cy="348012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98" name="Image 6" descr=""/>
          <p:cNvPicPr/>
          <p:nvPr/>
        </p:nvPicPr>
        <p:blipFill>
          <a:blip r:embed="rId4"/>
          <a:stretch/>
        </p:blipFill>
        <p:spPr>
          <a:xfrm rot="181800">
            <a:off x="5292360" y="3989160"/>
            <a:ext cx="4625640" cy="346932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299" name="Image 7" descr=""/>
          <p:cNvPicPr/>
          <p:nvPr/>
        </p:nvPicPr>
        <p:blipFill>
          <a:blip r:embed="rId5"/>
          <a:stretch/>
        </p:blipFill>
        <p:spPr>
          <a:xfrm rot="21373800">
            <a:off x="-9360" y="229680"/>
            <a:ext cx="3416760" cy="256248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300" name="CustomShape 1"/>
          <p:cNvSpPr/>
          <p:nvPr/>
        </p:nvSpPr>
        <p:spPr>
          <a:xfrm>
            <a:off x="3962520" y="3459600"/>
            <a:ext cx="2426040" cy="43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>
            <a:normAutofit/>
          </a:bodyPr>
          <a:p>
            <a:pPr algn="ctr">
              <a:lnSpc>
                <a:spcPct val="100000"/>
              </a:lnSpc>
            </a:pPr>
            <a:r>
              <a:rPr b="1" lang="fr-FR" sz="15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Mise en œuvre 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5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d’un arêtier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 3" descr=""/>
          <p:cNvPicPr/>
          <p:nvPr/>
        </p:nvPicPr>
        <p:blipFill>
          <a:blip r:embed="rId1"/>
          <a:stretch/>
        </p:blipFill>
        <p:spPr>
          <a:xfrm rot="21410400">
            <a:off x="1384200" y="2357640"/>
            <a:ext cx="7274520" cy="4853520"/>
          </a:xfrm>
          <a:prstGeom prst="rect">
            <a:avLst/>
          </a:prstGeom>
          <a:ln>
            <a:noFill/>
          </a:ln>
          <a:effectLst>
            <a:softEdge rad="292100"/>
          </a:effectLst>
        </p:spPr>
      </p:pic>
      <p:sp>
        <p:nvSpPr>
          <p:cNvPr id="302" name="CustomShape 1"/>
          <p:cNvSpPr/>
          <p:nvPr/>
        </p:nvSpPr>
        <p:spPr>
          <a:xfrm>
            <a:off x="-51480" y="1365840"/>
            <a:ext cx="10691280" cy="97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 anchor="b"/>
          <a:p>
            <a:pPr algn="ctr">
              <a:lnSpc>
                <a:spcPct val="90000"/>
              </a:lnSpc>
            </a:pPr>
            <a:r>
              <a:rPr b="1" lang="fr-FR" sz="3509" spc="-1" strike="noStrike">
                <a:solidFill>
                  <a:srgbClr val="806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UN PARTENARIAT AVEC GUÉDELON</a:t>
            </a:r>
            <a:endParaRPr b="0" lang="fr-FR" sz="350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fr-FR" sz="3509" spc="-1" strike="noStrike">
                <a:solidFill>
                  <a:srgbClr val="806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DEPUIS 2004</a:t>
            </a:r>
            <a:endParaRPr b="0" lang="fr-FR" sz="350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fr-FR" sz="350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fr-FR" sz="1580" spc="-1" strike="noStrike">
                <a:solidFill>
                  <a:srgbClr val="806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« Nous construisons un château fort avec les techniques du XIII</a:t>
            </a:r>
            <a:r>
              <a:rPr b="1" lang="fr-FR" sz="1579" spc="-1" strike="noStrike" baseline="30000">
                <a:solidFill>
                  <a:srgbClr val="806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è</a:t>
            </a:r>
            <a:r>
              <a:rPr b="1" lang="fr-FR" sz="1580" spc="-1" strike="noStrike">
                <a:solidFill>
                  <a:srgbClr val="806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 siècle »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 3" descr=""/>
          <p:cNvPicPr/>
          <p:nvPr/>
        </p:nvPicPr>
        <p:blipFill>
          <a:blip r:embed="rId1"/>
          <a:stretch/>
        </p:blipFill>
        <p:spPr>
          <a:xfrm rot="21392400">
            <a:off x="74520" y="249120"/>
            <a:ext cx="4645080" cy="310644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304" name="Image 4" descr=""/>
          <p:cNvPicPr/>
          <p:nvPr/>
        </p:nvPicPr>
        <p:blipFill>
          <a:blip r:embed="rId2"/>
          <a:stretch/>
        </p:blipFill>
        <p:spPr>
          <a:xfrm rot="195600">
            <a:off x="4534560" y="416520"/>
            <a:ext cx="3099960" cy="232848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305" name="Image 5" descr=""/>
          <p:cNvPicPr/>
          <p:nvPr/>
        </p:nvPicPr>
        <p:blipFill>
          <a:blip r:embed="rId3"/>
          <a:stretch/>
        </p:blipFill>
        <p:spPr>
          <a:xfrm rot="21374400">
            <a:off x="7556760" y="1024560"/>
            <a:ext cx="3062520" cy="230004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306" name="Image 6" descr=""/>
          <p:cNvPicPr/>
          <p:nvPr/>
        </p:nvPicPr>
        <p:blipFill>
          <a:blip r:embed="rId4"/>
          <a:stretch/>
        </p:blipFill>
        <p:spPr>
          <a:xfrm rot="21372600">
            <a:off x="106200" y="3814200"/>
            <a:ext cx="5082840" cy="339120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307" name="Image 7" descr=""/>
          <p:cNvPicPr/>
          <p:nvPr/>
        </p:nvPicPr>
        <p:blipFill>
          <a:blip r:embed="rId5"/>
          <a:stretch/>
        </p:blipFill>
        <p:spPr>
          <a:xfrm rot="172200">
            <a:off x="5167800" y="3795840"/>
            <a:ext cx="5439240" cy="362880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sp>
        <p:nvSpPr>
          <p:cNvPr id="308" name="CustomShape 1"/>
          <p:cNvSpPr/>
          <p:nvPr/>
        </p:nvSpPr>
        <p:spPr>
          <a:xfrm>
            <a:off x="4413600" y="2795760"/>
            <a:ext cx="3342600" cy="83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Différents postes 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de travail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 3" descr=""/>
          <p:cNvPicPr/>
          <p:nvPr/>
        </p:nvPicPr>
        <p:blipFill>
          <a:blip r:embed="rId1"/>
          <a:stretch/>
        </p:blipFill>
        <p:spPr>
          <a:xfrm rot="185400">
            <a:off x="858240" y="3385800"/>
            <a:ext cx="6016680" cy="401400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310" name="Image 4" descr=""/>
          <p:cNvPicPr/>
          <p:nvPr/>
        </p:nvPicPr>
        <p:blipFill>
          <a:blip r:embed="rId2"/>
          <a:stretch/>
        </p:blipFill>
        <p:spPr>
          <a:xfrm rot="21306600">
            <a:off x="120600" y="273600"/>
            <a:ext cx="4541040" cy="302976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311" name="Image 1" descr=""/>
          <p:cNvPicPr/>
          <p:nvPr/>
        </p:nvPicPr>
        <p:blipFill>
          <a:blip r:embed="rId3"/>
          <a:stretch/>
        </p:blipFill>
        <p:spPr>
          <a:xfrm rot="201600">
            <a:off x="5420160" y="240480"/>
            <a:ext cx="4808880" cy="360648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sp>
        <p:nvSpPr>
          <p:cNvPr id="312" name="CustomShape 1"/>
          <p:cNvSpPr/>
          <p:nvPr/>
        </p:nvSpPr>
        <p:spPr>
          <a:xfrm>
            <a:off x="6216120" y="4969080"/>
            <a:ext cx="3744360" cy="83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Différents postes 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de travail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 3" descr=""/>
          <p:cNvPicPr/>
          <p:nvPr/>
        </p:nvPicPr>
        <p:blipFill>
          <a:blip r:embed="rId1"/>
          <a:srcRect l="1408" t="0" r="4055" b="0"/>
          <a:stretch/>
        </p:blipFill>
        <p:spPr>
          <a:xfrm rot="21379200">
            <a:off x="179640" y="358560"/>
            <a:ext cx="5324400" cy="50094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14" name="Image 4" descr=""/>
          <p:cNvPicPr/>
          <p:nvPr/>
        </p:nvPicPr>
        <p:blipFill>
          <a:blip r:embed="rId2"/>
          <a:srcRect l="1901" t="10951" r="5686" b="0"/>
          <a:stretch/>
        </p:blipFill>
        <p:spPr>
          <a:xfrm rot="196200">
            <a:off x="5468040" y="303840"/>
            <a:ext cx="5176080" cy="329148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15" name="Image 5" descr=""/>
          <p:cNvPicPr/>
          <p:nvPr/>
        </p:nvPicPr>
        <p:blipFill>
          <a:blip r:embed="rId3"/>
          <a:stretch/>
        </p:blipFill>
        <p:spPr>
          <a:xfrm rot="21370200">
            <a:off x="6976080" y="4874040"/>
            <a:ext cx="3643560" cy="204192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16" name="CustomShape 1"/>
          <p:cNvSpPr/>
          <p:nvPr/>
        </p:nvSpPr>
        <p:spPr>
          <a:xfrm>
            <a:off x="4079160" y="1425960"/>
            <a:ext cx="1464120" cy="121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Facebook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Guédelon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2017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7" name="Image 8" descr=""/>
          <p:cNvPicPr/>
          <p:nvPr/>
        </p:nvPicPr>
        <p:blipFill>
          <a:blip r:embed="rId4"/>
          <a:stretch/>
        </p:blipFill>
        <p:spPr>
          <a:xfrm rot="21406200">
            <a:off x="91440" y="5219280"/>
            <a:ext cx="3152520" cy="830520"/>
          </a:xfrm>
          <a:prstGeom prst="rect">
            <a:avLst/>
          </a:prstGeom>
          <a:ln>
            <a:noFill/>
          </a:ln>
        </p:spPr>
      </p:pic>
      <p:pic>
        <p:nvPicPr>
          <p:cNvPr id="318" name="Image 9" descr=""/>
          <p:cNvPicPr/>
          <p:nvPr/>
        </p:nvPicPr>
        <p:blipFill>
          <a:blip r:embed="rId5"/>
          <a:stretch/>
        </p:blipFill>
        <p:spPr>
          <a:xfrm>
            <a:off x="214560" y="6312240"/>
            <a:ext cx="3603960" cy="977040"/>
          </a:xfrm>
          <a:prstGeom prst="rect">
            <a:avLst/>
          </a:prstGeom>
          <a:ln>
            <a:noFill/>
          </a:ln>
        </p:spPr>
      </p:pic>
      <p:pic>
        <p:nvPicPr>
          <p:cNvPr id="319" name="Image 10" descr=""/>
          <p:cNvPicPr/>
          <p:nvPr/>
        </p:nvPicPr>
        <p:blipFill>
          <a:blip r:embed="rId6"/>
          <a:stretch/>
        </p:blipFill>
        <p:spPr>
          <a:xfrm rot="21394200">
            <a:off x="3961080" y="3754440"/>
            <a:ext cx="5118480" cy="54000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20" name="Image 11" descr=""/>
          <p:cNvPicPr/>
          <p:nvPr/>
        </p:nvPicPr>
        <p:blipFill>
          <a:blip r:embed="rId7"/>
          <a:stretch/>
        </p:blipFill>
        <p:spPr>
          <a:xfrm rot="324000">
            <a:off x="3345480" y="4758480"/>
            <a:ext cx="3783960" cy="179892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 3" descr=""/>
          <p:cNvPicPr/>
          <p:nvPr/>
        </p:nvPicPr>
        <p:blipFill>
          <a:blip r:embed="rId1"/>
          <a:stretch/>
        </p:blipFill>
        <p:spPr>
          <a:xfrm rot="21409800">
            <a:off x="7267320" y="804600"/>
            <a:ext cx="3198600" cy="2399040"/>
          </a:xfrm>
          <a:prstGeom prst="rect">
            <a:avLst/>
          </a:prstGeom>
          <a:ln>
            <a:noFill/>
          </a:ln>
          <a:effectLst>
            <a:softEdge rad="279400"/>
          </a:effectLst>
        </p:spPr>
      </p:pic>
      <p:pic>
        <p:nvPicPr>
          <p:cNvPr id="108" name="Image 4" descr=""/>
          <p:cNvPicPr/>
          <p:nvPr/>
        </p:nvPicPr>
        <p:blipFill>
          <a:blip r:embed="rId2"/>
          <a:stretch/>
        </p:blipFill>
        <p:spPr>
          <a:xfrm rot="21265800">
            <a:off x="162000" y="527400"/>
            <a:ext cx="4769280" cy="3576960"/>
          </a:xfrm>
          <a:prstGeom prst="rect">
            <a:avLst/>
          </a:prstGeom>
          <a:ln>
            <a:noFill/>
          </a:ln>
          <a:effectLst>
            <a:softEdge rad="279400"/>
          </a:effectLst>
        </p:spPr>
      </p:pic>
      <p:pic>
        <p:nvPicPr>
          <p:cNvPr id="109" name="Image 5" descr=""/>
          <p:cNvPicPr/>
          <p:nvPr/>
        </p:nvPicPr>
        <p:blipFill>
          <a:blip r:embed="rId3"/>
          <a:stretch/>
        </p:blipFill>
        <p:spPr>
          <a:xfrm rot="196200">
            <a:off x="268560" y="4242600"/>
            <a:ext cx="4169520" cy="3126960"/>
          </a:xfrm>
          <a:prstGeom prst="rect">
            <a:avLst/>
          </a:prstGeom>
          <a:ln>
            <a:noFill/>
          </a:ln>
          <a:effectLst>
            <a:softEdge rad="279400"/>
          </a:effectLst>
        </p:spPr>
      </p:pic>
      <p:pic>
        <p:nvPicPr>
          <p:cNvPr id="110" name="Image 6" descr=""/>
          <p:cNvPicPr/>
          <p:nvPr/>
        </p:nvPicPr>
        <p:blipFill>
          <a:blip r:embed="rId4"/>
          <a:stretch/>
        </p:blipFill>
        <p:spPr>
          <a:xfrm rot="277800">
            <a:off x="5154480" y="3375360"/>
            <a:ext cx="5335200" cy="4001400"/>
          </a:xfrm>
          <a:prstGeom prst="rect">
            <a:avLst/>
          </a:prstGeom>
          <a:ln>
            <a:noFill/>
          </a:ln>
          <a:effectLst>
            <a:softEdge rad="279400"/>
          </a:effectLst>
        </p:spPr>
      </p:pic>
      <p:sp>
        <p:nvSpPr>
          <p:cNvPr id="111" name="CustomShape 1"/>
          <p:cNvSpPr/>
          <p:nvPr/>
        </p:nvSpPr>
        <p:spPr>
          <a:xfrm>
            <a:off x="5230080" y="996480"/>
            <a:ext cx="1337760" cy="83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Béton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6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désactivé</a:t>
            </a:r>
            <a:endParaRPr b="0" lang="fr-FR" sz="24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4950360" y="233784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Chez un particulier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773640" y="1455480"/>
            <a:ext cx="9065880" cy="169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053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Sujets d’examen</a:t>
            </a:r>
            <a:endParaRPr b="0" lang="fr-FR" sz="10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2" name="Image 4" descr=""/>
          <p:cNvPicPr/>
          <p:nvPr/>
        </p:nvPicPr>
        <p:blipFill>
          <a:blip r:embed="rId1"/>
          <a:stretch/>
        </p:blipFill>
        <p:spPr>
          <a:xfrm>
            <a:off x="4483080" y="4303440"/>
            <a:ext cx="1354680" cy="151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 3" descr=""/>
          <p:cNvPicPr/>
          <p:nvPr/>
        </p:nvPicPr>
        <p:blipFill>
          <a:blip r:embed="rId1"/>
          <a:stretch/>
        </p:blipFill>
        <p:spPr>
          <a:xfrm rot="21413400">
            <a:off x="77760" y="294840"/>
            <a:ext cx="4178880" cy="2991240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  <p:pic>
        <p:nvPicPr>
          <p:cNvPr id="324" name="Image 4" descr=""/>
          <p:cNvPicPr/>
          <p:nvPr/>
        </p:nvPicPr>
        <p:blipFill>
          <a:blip r:embed="rId2"/>
          <a:stretch/>
        </p:blipFill>
        <p:spPr>
          <a:xfrm rot="240000">
            <a:off x="4815000" y="371520"/>
            <a:ext cx="5472000" cy="3142080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  <p:pic>
        <p:nvPicPr>
          <p:cNvPr id="325" name="Image 5" descr=""/>
          <p:cNvPicPr/>
          <p:nvPr/>
        </p:nvPicPr>
        <p:blipFill>
          <a:blip r:embed="rId3"/>
          <a:stretch/>
        </p:blipFill>
        <p:spPr>
          <a:xfrm rot="280800">
            <a:off x="259200" y="3459960"/>
            <a:ext cx="5779440" cy="3878280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  <p:pic>
        <p:nvPicPr>
          <p:cNvPr id="326" name="Image 1" descr=""/>
          <p:cNvPicPr/>
          <p:nvPr/>
        </p:nvPicPr>
        <p:blipFill>
          <a:blip r:embed="rId4"/>
          <a:stretch/>
        </p:blipFill>
        <p:spPr>
          <a:xfrm rot="21256200">
            <a:off x="6772320" y="3040920"/>
            <a:ext cx="3324960" cy="4331880"/>
          </a:xfrm>
          <a:prstGeom prst="rect">
            <a:avLst/>
          </a:prstGeom>
          <a:ln>
            <a:noFill/>
          </a:ln>
          <a:effectLst>
            <a:softEdge rad="152400"/>
          </a:effectLst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age 3" descr=""/>
          <p:cNvPicPr/>
          <p:nvPr/>
        </p:nvPicPr>
        <p:blipFill>
          <a:blip r:embed="rId1"/>
          <a:stretch/>
        </p:blipFill>
        <p:spPr>
          <a:xfrm rot="197400">
            <a:off x="314640" y="327240"/>
            <a:ext cx="4555080" cy="354708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328" name="Image 4" descr=""/>
          <p:cNvPicPr/>
          <p:nvPr/>
        </p:nvPicPr>
        <p:blipFill>
          <a:blip r:embed="rId2"/>
          <a:stretch/>
        </p:blipFill>
        <p:spPr>
          <a:xfrm rot="21403200">
            <a:off x="4879080" y="178200"/>
            <a:ext cx="5049000" cy="378720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329" name="Image 5" descr=""/>
          <p:cNvPicPr/>
          <p:nvPr/>
        </p:nvPicPr>
        <p:blipFill>
          <a:blip r:embed="rId3"/>
          <a:stretch/>
        </p:blipFill>
        <p:spPr>
          <a:xfrm rot="183600">
            <a:off x="5784120" y="4025520"/>
            <a:ext cx="4438800" cy="3330360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pic>
        <p:nvPicPr>
          <p:cNvPr id="330" name="Image 7" descr=""/>
          <p:cNvPicPr/>
          <p:nvPr/>
        </p:nvPicPr>
        <p:blipFill>
          <a:blip r:embed="rId4"/>
          <a:stretch/>
        </p:blipFill>
        <p:spPr>
          <a:xfrm rot="21278400">
            <a:off x="136080" y="4045680"/>
            <a:ext cx="4935600" cy="329004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2695680" y="791640"/>
            <a:ext cx="500904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4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imes New Roman"/>
              </a:rPr>
              <a:t>Suivi des anciens élèves</a:t>
            </a:r>
            <a:endParaRPr b="0" lang="fr-FR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32" name="Table 2"/>
          <p:cNvGraphicFramePr/>
          <p:nvPr/>
        </p:nvGraphicFramePr>
        <p:xfrm>
          <a:off x="503640" y="2483280"/>
          <a:ext cx="9632880" cy="2927520"/>
        </p:xfrm>
        <a:graphic>
          <a:graphicData uri="http://schemas.openxmlformats.org/drawingml/2006/table">
            <a:tbl>
              <a:tblPr/>
              <a:tblGrid>
                <a:gridCol w="9135000"/>
                <a:gridCol w="497880"/>
              </a:tblGrid>
              <a:tr h="274680">
                <a:tc gridSpan="2"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Promotions de 2012 à 2017</a:t>
                      </a:r>
                      <a:endParaRPr b="0" lang="fr-FR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7caac"/>
                    </a:solidFill>
                  </a:tcPr>
                </a:tc>
                <a:tc hMerge="1">
                  <a:tcPr>
                    <a:solidFill>
                      <a:srgbClr val="729fcf"/>
                    </a:solidFill>
                  </a:tcPr>
                </a:tc>
              </a:tr>
              <a:tr h="243720">
                <a:tc>
                  <a:txBody>
                    <a:bodyPr lIns="38880" rIns="3888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Nombre de candidats présentés au baccalauréat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59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3720">
                <a:tc>
                  <a:txBody>
                    <a:bodyPr lIns="38880" rIns="3888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Réussite au baccalauréat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47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3720">
                <a:tc>
                  <a:txBody>
                    <a:bodyPr lIns="38880" rIns="3888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Réussite au CAP Maçon (certification intermédiaire)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58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3720">
                <a:tc>
                  <a:txBody>
                    <a:bodyPr lIns="38880" rIns="3888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Salariés en entreprises de maçonnerie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23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3720">
                <a:tc>
                  <a:txBody>
                    <a:bodyPr lIns="38880" rIns="3888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Salariés en entreprises spécialisées Monuments Historiques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10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3720">
                <a:tc>
                  <a:txBody>
                    <a:bodyPr lIns="38880" rIns="3888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Sont devenus chefs d’entreprises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2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3720">
                <a:tc>
                  <a:txBody>
                    <a:bodyPr lIns="38880" rIns="3888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Sont ou étaient chez les compagnons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7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11120">
                <a:tc>
                  <a:txBody>
                    <a:bodyPr lIns="38880" rIns="3888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Sont ou étaient en poursuite d’études ou autre spécialité du BTP </a:t>
                      </a:r>
                      <a:r>
                        <a:rPr b="1" lang="fr-FR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(CAP, BP, Bac : taille de pierre, conducteur d’engin, maçon …)</a:t>
                      </a:r>
                      <a:endParaRPr b="0" lang="fr-FR" sz="11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11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3720">
                <a:tc>
                  <a:txBody>
                    <a:bodyPr lIns="38880" rIns="3888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Poursuite d’études en école d’ingénieur après un BTS et une classe Prépa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1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3720">
                <a:tc>
                  <a:txBody>
                    <a:bodyPr lIns="38880" rIns="3888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Sont salariés dans d’autres entreprises (hors BTP)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5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3720">
                <a:tc>
                  <a:txBody>
                    <a:bodyPr lIns="38880" rIns="3888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N’ont pas donné de nouvelle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8880" rIns="388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fr-FR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empus Sans ITC"/>
                          <a:ea typeface="Tempus Sans ITC"/>
                        </a:rPr>
                        <a:t>9</a:t>
                      </a:r>
                      <a:endParaRPr b="0" lang="fr-FR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38880" marR="38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33" name="CustomShape 3"/>
          <p:cNvSpPr/>
          <p:nvPr/>
        </p:nvSpPr>
        <p:spPr>
          <a:xfrm>
            <a:off x="7710120" y="6071040"/>
            <a:ext cx="2426040" cy="26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>
            <a:normAutofit/>
          </a:bodyPr>
          <a:p>
            <a:pPr algn="ctr">
              <a:lnSpc>
                <a:spcPct val="100000"/>
              </a:lnSpc>
            </a:pPr>
            <a:r>
              <a:rPr b="1" lang="fr-FR" sz="105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Mise à jour: Novembre 2017</a:t>
            </a:r>
            <a:endParaRPr b="0" lang="fr-FR" sz="10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4" descr=""/>
          <p:cNvPicPr/>
          <p:nvPr/>
        </p:nvPicPr>
        <p:blipFill>
          <a:blip r:embed="rId1"/>
          <a:stretch/>
        </p:blipFill>
        <p:spPr>
          <a:xfrm rot="21408600">
            <a:off x="5919120" y="633600"/>
            <a:ext cx="4689000" cy="351648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14" name="Image 5" descr=""/>
          <p:cNvPicPr/>
          <p:nvPr/>
        </p:nvPicPr>
        <p:blipFill>
          <a:blip r:embed="rId2"/>
          <a:stretch/>
        </p:blipFill>
        <p:spPr>
          <a:xfrm rot="21360000">
            <a:off x="68760" y="489600"/>
            <a:ext cx="4228920" cy="317160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sp>
        <p:nvSpPr>
          <p:cNvPr id="115" name="CustomShape 1"/>
          <p:cNvSpPr/>
          <p:nvPr/>
        </p:nvSpPr>
        <p:spPr>
          <a:xfrm>
            <a:off x="3927600" y="248652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À l’atelier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Image 7" descr=""/>
          <p:cNvPicPr/>
          <p:nvPr/>
        </p:nvPicPr>
        <p:blipFill>
          <a:blip r:embed="rId3"/>
          <a:stretch/>
        </p:blipFill>
        <p:spPr>
          <a:xfrm rot="160800">
            <a:off x="1257480" y="3568320"/>
            <a:ext cx="5339520" cy="400428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 4" descr=""/>
          <p:cNvPicPr/>
          <p:nvPr/>
        </p:nvPicPr>
        <p:blipFill>
          <a:blip r:embed="rId1"/>
          <a:stretch/>
        </p:blipFill>
        <p:spPr>
          <a:xfrm rot="21432000">
            <a:off x="99000" y="393480"/>
            <a:ext cx="5602680" cy="4201920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  <p:pic>
        <p:nvPicPr>
          <p:cNvPr id="118" name="Image 5" descr=""/>
          <p:cNvPicPr/>
          <p:nvPr/>
        </p:nvPicPr>
        <p:blipFill>
          <a:blip r:embed="rId2"/>
          <a:stretch/>
        </p:blipFill>
        <p:spPr>
          <a:xfrm rot="172800">
            <a:off x="5565600" y="439920"/>
            <a:ext cx="4978440" cy="5993280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19" name="Image 6" descr=""/>
          <p:cNvPicPr/>
          <p:nvPr/>
        </p:nvPicPr>
        <p:blipFill>
          <a:blip r:embed="rId3"/>
          <a:stretch/>
        </p:blipFill>
        <p:spPr>
          <a:xfrm rot="21392400">
            <a:off x="502560" y="4604400"/>
            <a:ext cx="4392000" cy="2738880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 3" descr=""/>
          <p:cNvPicPr/>
          <p:nvPr/>
        </p:nvPicPr>
        <p:blipFill>
          <a:blip r:embed="rId1"/>
          <a:stretch/>
        </p:blipFill>
        <p:spPr>
          <a:xfrm rot="21395400">
            <a:off x="86040" y="588960"/>
            <a:ext cx="4026960" cy="3020400"/>
          </a:xfrm>
          <a:prstGeom prst="rect">
            <a:avLst/>
          </a:prstGeom>
          <a:ln>
            <a:noFill/>
          </a:ln>
          <a:effectLst>
            <a:softEdge rad="279400"/>
          </a:effectLst>
        </p:spPr>
      </p:pic>
      <p:pic>
        <p:nvPicPr>
          <p:cNvPr id="121" name="Image 4" descr=""/>
          <p:cNvPicPr/>
          <p:nvPr/>
        </p:nvPicPr>
        <p:blipFill>
          <a:blip r:embed="rId2"/>
          <a:stretch/>
        </p:blipFill>
        <p:spPr>
          <a:xfrm rot="215400">
            <a:off x="2415960" y="3313080"/>
            <a:ext cx="3540600" cy="4166640"/>
          </a:xfrm>
          <a:prstGeom prst="rect">
            <a:avLst/>
          </a:prstGeom>
          <a:ln>
            <a:noFill/>
          </a:ln>
          <a:effectLst>
            <a:softEdge rad="279400"/>
          </a:effectLst>
        </p:spPr>
      </p:pic>
      <p:pic>
        <p:nvPicPr>
          <p:cNvPr id="122" name="Image 5" descr=""/>
          <p:cNvPicPr/>
          <p:nvPr/>
        </p:nvPicPr>
        <p:blipFill>
          <a:blip r:embed="rId3"/>
          <a:stretch/>
        </p:blipFill>
        <p:spPr>
          <a:xfrm rot="21434400">
            <a:off x="6080760" y="1206720"/>
            <a:ext cx="4453920" cy="5938560"/>
          </a:xfrm>
          <a:prstGeom prst="rect">
            <a:avLst/>
          </a:prstGeom>
          <a:ln>
            <a:noFill/>
          </a:ln>
          <a:effectLst>
            <a:softEdge rad="279400"/>
          </a:effectLst>
        </p:spPr>
      </p:pic>
      <p:sp>
        <p:nvSpPr>
          <p:cNvPr id="123" name="CustomShape 1"/>
          <p:cNvSpPr/>
          <p:nvPr/>
        </p:nvSpPr>
        <p:spPr>
          <a:xfrm>
            <a:off x="4313160" y="221256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À l’atelier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363600" y="4825080"/>
            <a:ext cx="1897200" cy="3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Œil de boeuf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 4" descr=""/>
          <p:cNvPicPr/>
          <p:nvPr/>
        </p:nvPicPr>
        <p:blipFill>
          <a:blip r:embed="rId1"/>
          <a:stretch/>
        </p:blipFill>
        <p:spPr>
          <a:xfrm rot="21367200">
            <a:off x="103320" y="483120"/>
            <a:ext cx="4656960" cy="321912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126" name="Image 5" descr=""/>
          <p:cNvPicPr/>
          <p:nvPr/>
        </p:nvPicPr>
        <p:blipFill>
          <a:blip r:embed="rId2"/>
          <a:stretch/>
        </p:blipFill>
        <p:spPr>
          <a:xfrm rot="196800">
            <a:off x="4786560" y="1296000"/>
            <a:ext cx="5799240" cy="385092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127" name="Image 6" descr=""/>
          <p:cNvPicPr/>
          <p:nvPr/>
        </p:nvPicPr>
        <p:blipFill>
          <a:blip r:embed="rId3"/>
          <a:stretch/>
        </p:blipFill>
        <p:spPr>
          <a:xfrm rot="21316800">
            <a:off x="27360" y="3756240"/>
            <a:ext cx="5059800" cy="335988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sp>
        <p:nvSpPr>
          <p:cNvPr id="128" name="CustomShape 1"/>
          <p:cNvSpPr/>
          <p:nvPr/>
        </p:nvSpPr>
        <p:spPr>
          <a:xfrm>
            <a:off x="5585760" y="5862240"/>
            <a:ext cx="1897200" cy="5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58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empus Sans ITC"/>
                <a:ea typeface="Tempus Sans ITC"/>
              </a:rPr>
              <a:t>Mise en œuvre d’un plancher béton</a:t>
            </a:r>
            <a:endParaRPr b="0" lang="fr-FR" sz="15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3012</TotalTime>
  <Application>LibreOffice/5.3.4.2$Windows_x86 LibreOffice_project/f82d347ccc0be322489bf7da61d7e4ad13fe2ff3</Application>
  <Words>349</Words>
  <Paragraphs>142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2017-10-20T13:20:24Z</dcterms:created>
  <dc:creator>Didier Lachize</dc:creator>
  <dc:description/>
  <dc:language>fr-FR</dc:language>
  <cp:lastModifiedBy/>
  <cp:lastPrinted>2017-11-02T17:12:31Z</cp:lastPrinted>
  <dcterms:modified xsi:type="dcterms:W3CDTF">2017-11-10T15:06:56Z</dcterms:modified>
  <cp:revision>377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4</vt:i4>
  </property>
  <property fmtid="{D5CDD505-2E9C-101B-9397-08002B2CF9AE}" pid="8" name="PresentationFormat">
    <vt:lpwstr>Personnalisé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53</vt:i4>
  </property>
</Properties>
</file>